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 for the room to settle. Don't start until people are looking at you.
Say your name, and say you're a volunteer, not a salesperson. Say plainly: I am not selling anything and I will not ask for anything.
Then pause.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voice cloning in one sentence: software copies a voice from a few seconds of video, it's free, it takes a minute.
So 'it sounded just like him' is no longer proof.
Then give the fix. Emphasise it takes four minutes at a Sunday dinner. Ask the room to actually do it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'How do you know when to use those three steps? Three signs.'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all three, then say them again as a set.
On sign two, mention the physical part — chest tightens, hands go cold, the careful part of your brain gets quieter. Say: you are not imagining that you can't think straight.
Then: make the rule now, while you're calm.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'Two things I want you to remember for the rest of your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absolute statement in the whole talk. Deliver it as such.
List them: not the IRS, not Microsoft, not the electric company, not a court, not a bail bondsman, not a hospital.
Then: if gift cards come up, that is the end of the conversation. Every time. No exceptions.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sentence that stops the Phantom Hacker — the scheme that empties whole retirement accounts.
Add: there is no such thing as a government safe account. The Federal Reserve does not hold accounts for individuals.
And: nobody comes to your house to collect cash, gold, or valuables. Nobody. If someone is coming to your door for money, call the police.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it: you may not be able to tell whether a caller really works for your bank. But you can always tell how they want the money.
Scammers only accept payments that can't be reversed. That's the whole logic.
Give them the question to ask: 'How do you want to be paid?' Ask it early. It's a normal question and the answer often ends the conversation for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your tone here. Slower, warmer.
Do NOT ask who in the room has been scammed. Not even for a show of hands. Not even anonymously.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this plainly and without hurrying.
The shame is the last part of the scam — it keeps people quiet long enough for the money to disappear.
Then the practical part: call your bank on the number on your card and say 'I am reporting fraud and I need to recall a payment.' Speed matters more than anything.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both numbers out loud, slowly, twice. Point at the sheet in their hands.
Stress: free, and nobody there will judge you. The second one you can call even if nothing has happened — just to ask whether something sounds wrong.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this slowly. Do not rush it. If you have a local story, use that instead — local always beats dramatic. Never name anyone.
Pause after 'he never knew'. Let it land before you go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people thank you for afterward.
Say it as a prediction: if it has happened to you, someone WILL call in the coming weeks offering to get the money back.
A call that was described to you last month is a call you recognise. That recognition is the whole defence.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all three again, slowly. Ask the room to say them with you if it feels right.
This is the fourth time they've heard them. That repetition is the whole delivery method.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capability, never on fear.
Then: 'Take two sheets — one for you, one for a neighbour.' Hand them over personally as people leave. Don't leave a stack on a table.
Then take questions. Leave at least twelve minutes. The questions are where the real education happens.
If someone tells you they've lost money — your first words are 'I'm glad you told 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important slide in the talk for how the room feels.
Say it directly: that woman is not foolish. Then say the part about professionals — call centres, scripts, supervisors, quotas.
Include yourself. Mention a text that nearly got you. That's the permission slip that lets people ask questions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number, then immediately reframe it: this is an industry, not a series of unlucky individuals.
That reframing removes the implication that being targeted says something about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line: 'So nobody here is going to out-think a professional, and I'm not going to ask you to. I'm going to ask you to be slower than one.'
Then: 'Here is the whole thing. Three steps.'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it twice. This is the single highest-value sentence in the talk.
Give them the line to use: 'I'm going to hang up and call the number on my card.'
Then say: a scammer will argue with you about that sentence. The argument IS the answer. You don't have to win it. You just have to hang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call the person on the number you have always used — not the number that called you.
If they don't answer, call someone else in the family. Say clearly that this is not going behind anyone's back.
Key line: a real emergency survives one more phone call. A fake one can't.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them out loud: not the IRS, not Medicare, not your bank's fraud department, not a warrant, not a utility.
Then the key sentence: urgency is not evidence that something is real. Urgency is evidence that someone needs you to stop thinking.
If a day is too long, twenty minutes. Tell one person out 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sentence you most want people to leave with. Say it, pause, say it again.
Then: almost every scheme collapses the moment you dial a number they didn't choose for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371600"/>
            <a:ext cx="10789920" cy="1188720"/>
          </a:xfrm>
          <a:prstGeom prst="rect">
            <a:avLst/>
          </a:prstGeom>
          <a:noFill/>
          <a:ln/>
        </p:spPr>
        <p:txBody>
          <a:bodyPr wrap="square" lIns="0" tIns="0" rIns="0" bIns="0" rtlCol="0" anchor="ctr"/>
          <a:lstStyle/>
          <a:p>
            <a:pPr indent="0" marL="0">
              <a:buNone/>
            </a:pPr>
            <a:r>
              <a:rPr lang="en-US" sz="8800" b="1" dirty="0">
                <a:solidFill>
                  <a:srgbClr val="FFFFFF"/>
                </a:solidFill>
                <a:latin typeface="Arial" pitchFamily="34" charset="0"/>
                <a:ea typeface="Arial" pitchFamily="34" charset="-122"/>
                <a:cs typeface="Arial" pitchFamily="34" charset="-120"/>
              </a:rPr>
              <a:t>TRUST</a:t>
            </a:r>
            <a:endParaRPr lang="en-US" sz="8800" dirty="0"/>
          </a:p>
        </p:txBody>
      </p:sp>
      <p:sp>
        <p:nvSpPr>
          <p:cNvPr id="4" name="Text 1"/>
          <p:cNvSpPr/>
          <p:nvPr/>
        </p:nvSpPr>
        <p:spPr>
          <a:xfrm>
            <a:off x="685800" y="2468880"/>
            <a:ext cx="10789920" cy="1188720"/>
          </a:xfrm>
          <a:prstGeom prst="rect">
            <a:avLst/>
          </a:prstGeom>
          <a:noFill/>
          <a:ln/>
        </p:spPr>
        <p:txBody>
          <a:bodyPr wrap="square" lIns="0" tIns="0" rIns="0" bIns="0" rtlCol="0" anchor="ctr"/>
          <a:lstStyle/>
          <a:p>
            <a:pPr indent="0" marL="0">
              <a:buNone/>
            </a:pPr>
            <a:r>
              <a:rPr lang="en-US" sz="8800" b="1" dirty="0">
                <a:solidFill>
                  <a:srgbClr val="FFFFFF"/>
                </a:solidFill>
                <a:latin typeface="Arial" pitchFamily="34" charset="0"/>
                <a:ea typeface="Arial" pitchFamily="34" charset="-122"/>
                <a:cs typeface="Arial" pitchFamily="34" charset="-120"/>
              </a:rPr>
              <a:t>BUT VERIFY</a:t>
            </a:r>
            <a:endParaRPr lang="en-US" sz="8800" dirty="0"/>
          </a:p>
        </p:txBody>
      </p:sp>
      <p:sp>
        <p:nvSpPr>
          <p:cNvPr id="5" name="Text 2"/>
          <p:cNvSpPr/>
          <p:nvPr/>
        </p:nvSpPr>
        <p:spPr>
          <a:xfrm>
            <a:off x="685800" y="4023360"/>
            <a:ext cx="8686800" cy="1280160"/>
          </a:xfrm>
          <a:prstGeom prst="rect">
            <a:avLst/>
          </a:prstGeom>
          <a:noFill/>
          <a:ln/>
        </p:spPr>
        <p:txBody>
          <a:bodyPr wrap="square" lIns="0" tIns="0" rIns="0" bIns="0" rtlCol="0" anchor="ctr"/>
          <a:lstStyle/>
          <a:p>
            <a:pPr indent="0" marL="0">
              <a:lnSpc>
                <a:spcPts val="3400"/>
              </a:lnSpc>
              <a:buNone/>
            </a:pPr>
            <a:r>
              <a:rPr lang="en-US" sz="2400" dirty="0">
                <a:solidFill>
                  <a:srgbClr val="D8D4CC"/>
                </a:solidFill>
                <a:latin typeface="Arial" pitchFamily="34" charset="0"/>
                <a:ea typeface="Arial" pitchFamily="34" charset="-122"/>
                <a:cs typeface="Arial" pitchFamily="34" charset="-120"/>
              </a:rPr>
              <a:t>You don't have to get suspicious of everybody.</a:t>
            </a:r>
            <a:endParaRPr lang="en-US" sz="2400" dirty="0"/>
          </a:p>
          <a:p>
            <a:pPr indent="0" marL="0">
              <a:lnSpc>
                <a:spcPts val="3400"/>
              </a:lnSpc>
              <a:buNone/>
            </a:pPr>
            <a:r>
              <a:rPr lang="en-US" sz="2400" dirty="0">
                <a:solidFill>
                  <a:srgbClr val="D8D4CC"/>
                </a:solidFill>
                <a:latin typeface="Arial" pitchFamily="34" charset="0"/>
                <a:ea typeface="Arial" pitchFamily="34" charset="-122"/>
                <a:cs typeface="Arial" pitchFamily="34" charset="-120"/>
              </a:rPr>
              <a:t>You add one step.</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The family code word</a:t>
            </a:r>
            <a:endParaRPr lang="en-US" sz="4000" dirty="0"/>
          </a:p>
        </p:txBody>
      </p:sp>
      <p:sp>
        <p:nvSpPr>
          <p:cNvPr id="4" name="Text 1"/>
          <p:cNvSpPr/>
          <p:nvPr/>
        </p:nvSpPr>
        <p:spPr>
          <a:xfrm>
            <a:off x="685800" y="1691640"/>
            <a:ext cx="10789920" cy="1097280"/>
          </a:xfrm>
          <a:prstGeom prst="rect">
            <a:avLst/>
          </a:prstGeom>
          <a:noFill/>
          <a:ln/>
        </p:spPr>
        <p:txBody>
          <a:bodyPr wrap="square" lIns="0" tIns="0" rIns="0" bIns="0" rtlCol="0" anchor="ctr"/>
          <a:lstStyle/>
          <a:p>
            <a:pPr indent="0" marL="0">
              <a:lnSpc>
                <a:spcPts val="3200"/>
              </a:lnSpc>
              <a:buNone/>
            </a:pPr>
            <a:r>
              <a:rPr lang="en-US" sz="2200" dirty="0">
                <a:solidFill>
                  <a:srgbClr val="5A5A5A"/>
                </a:solidFill>
                <a:latin typeface="Arial" pitchFamily="34" charset="0"/>
                <a:ea typeface="Arial" pitchFamily="34" charset="-122"/>
                <a:cs typeface="Arial" pitchFamily="34" charset="-120"/>
              </a:rPr>
              <a:t>Software can copy your grandson's voice from three seconds of video.</a:t>
            </a:r>
            <a:endParaRPr lang="en-US" sz="2200" dirty="0"/>
          </a:p>
          <a:p>
            <a:pPr indent="0" marL="0">
              <a:lnSpc>
                <a:spcPts val="3200"/>
              </a:lnSpc>
              <a:buNone/>
            </a:pPr>
            <a:r>
              <a:rPr lang="en-US" sz="2200" dirty="0">
                <a:solidFill>
                  <a:srgbClr val="5A5A5A"/>
                </a:solidFill>
                <a:latin typeface="Arial" pitchFamily="34" charset="0"/>
                <a:ea typeface="Arial" pitchFamily="34" charset="-122"/>
                <a:cs typeface="Arial" pitchFamily="34" charset="-120"/>
              </a:rPr>
              <a:t>It cannot know something that was never said out loud on the internet.</a:t>
            </a:r>
            <a:endParaRPr lang="en-US" sz="2200" dirty="0"/>
          </a:p>
        </p:txBody>
      </p:sp>
      <p:sp>
        <p:nvSpPr>
          <p:cNvPr id="5" name="Shape 2"/>
          <p:cNvSpPr/>
          <p:nvPr/>
        </p:nvSpPr>
        <p:spPr>
          <a:xfrm>
            <a:off x="685800" y="3017520"/>
            <a:ext cx="10789920" cy="2286000"/>
          </a:xfrm>
          <a:prstGeom prst="rect">
            <a:avLst/>
          </a:prstGeom>
          <a:solidFill>
            <a:srgbClr val="EFECE6"/>
          </a:solidFill>
          <a:ln/>
        </p:spPr>
      </p:sp>
      <p:sp>
        <p:nvSpPr>
          <p:cNvPr id="6" name="Text 3"/>
          <p:cNvSpPr/>
          <p:nvPr/>
        </p:nvSpPr>
        <p:spPr>
          <a:xfrm>
            <a:off x="1051560" y="3291840"/>
            <a:ext cx="10058400" cy="1005840"/>
          </a:xfrm>
          <a:prstGeom prst="rect">
            <a:avLst/>
          </a:prstGeom>
          <a:noFill/>
          <a:ln/>
        </p:spPr>
        <p:txBody>
          <a:bodyPr wrap="square" lIns="0" tIns="0" rIns="0" bIns="0" rtlCol="0" anchor="ctr"/>
          <a:lstStyle/>
          <a:p>
            <a:pPr indent="0" marL="0">
              <a:lnSpc>
                <a:spcPts val="4000"/>
              </a:lnSpc>
              <a:buNone/>
            </a:pPr>
            <a:r>
              <a:rPr lang="en-US" sz="3000" b="1" dirty="0">
                <a:solidFill>
                  <a:srgbClr val="141414"/>
                </a:solidFill>
                <a:latin typeface="Arial" pitchFamily="34" charset="0"/>
                <a:ea typeface="Arial" pitchFamily="34" charset="-122"/>
                <a:cs typeface="Arial" pitchFamily="34" charset="-120"/>
              </a:rPr>
              <a:t>Pick one word your family knows</a:t>
            </a:r>
            <a:endParaRPr lang="en-US" sz="3000" dirty="0"/>
          </a:p>
          <a:p>
            <a:pPr indent="0" marL="0">
              <a:lnSpc>
                <a:spcPts val="4000"/>
              </a:lnSpc>
              <a:buNone/>
            </a:pPr>
            <a:r>
              <a:rPr lang="en-US" sz="3000" b="1" dirty="0">
                <a:solidFill>
                  <a:srgbClr val="141414"/>
                </a:solidFill>
                <a:latin typeface="Arial" pitchFamily="34" charset="0"/>
                <a:ea typeface="Arial" pitchFamily="34" charset="-122"/>
                <a:cs typeface="Arial" pitchFamily="34" charset="-120"/>
              </a:rPr>
              <a:t>and nobody else could guess.</a:t>
            </a:r>
            <a:endParaRPr lang="en-US" sz="3000" dirty="0"/>
          </a:p>
        </p:txBody>
      </p:sp>
      <p:sp>
        <p:nvSpPr>
          <p:cNvPr id="7" name="Text 4"/>
          <p:cNvSpPr/>
          <p:nvPr/>
        </p:nvSpPr>
        <p:spPr>
          <a:xfrm>
            <a:off x="1051560" y="4389120"/>
            <a:ext cx="10058400" cy="822960"/>
          </a:xfrm>
          <a:prstGeom prst="rect">
            <a:avLst/>
          </a:prstGeom>
          <a:noFill/>
          <a:ln/>
        </p:spPr>
        <p:txBody>
          <a:bodyPr wrap="square" lIns="0" tIns="0" rIns="0" bIns="0" rtlCol="0" anchor="ctr"/>
          <a:lstStyle/>
          <a:p>
            <a:pPr indent="0" marL="0">
              <a:lnSpc>
                <a:spcPts val="2600"/>
              </a:lnSpc>
              <a:buNone/>
            </a:pPr>
            <a:r>
              <a:rPr lang="en-US" sz="1800" dirty="0">
                <a:solidFill>
                  <a:srgbClr val="5A5A5A"/>
                </a:solidFill>
                <a:latin typeface="Arial" pitchFamily="34" charset="0"/>
                <a:ea typeface="Arial" pitchFamily="34" charset="-122"/>
                <a:cs typeface="Arial" pitchFamily="34" charset="-120"/>
              </a:rPr>
              <a:t>Never post it. Never text it. Say it out loud, at a meal, with the grandchildren there.</a:t>
            </a:r>
            <a:endParaRPr lang="en-US" sz="1800" dirty="0"/>
          </a:p>
          <a:p>
            <a:pPr indent="0" marL="0">
              <a:lnSpc>
                <a:spcPts val="2600"/>
              </a:lnSpc>
              <a:buNone/>
            </a:pPr>
            <a:r>
              <a:rPr lang="en-US" sz="1800" dirty="0">
                <a:solidFill>
                  <a:srgbClr val="5A5A5A"/>
                </a:solidFill>
                <a:latin typeface="Arial" pitchFamily="34" charset="0"/>
                <a:ea typeface="Arial" pitchFamily="34" charset="-122"/>
                <a:cs typeface="Arial" pitchFamily="34" charset="-120"/>
              </a:rPr>
              <a:t>Four minutes — and it defeats every voice-cloning scam that exists.</a:t>
            </a:r>
            <a:endParaRPr 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920240"/>
            <a:ext cx="10058400" cy="2194560"/>
          </a:xfrm>
          <a:prstGeom prst="rect">
            <a:avLst/>
          </a:prstGeom>
          <a:noFill/>
          <a:ln/>
        </p:spPr>
        <p:txBody>
          <a:bodyPr wrap="square" lIns="0" tIns="0" rIns="0" bIns="0" rtlCol="0" anchor="ctr"/>
          <a:lstStyle/>
          <a:p>
            <a:pPr indent="0" marL="0">
              <a:lnSpc>
                <a:spcPts val="7800"/>
              </a:lnSpc>
              <a:buNone/>
            </a:pPr>
            <a:r>
              <a:rPr lang="en-US" sz="6600" b="1" dirty="0">
                <a:solidFill>
                  <a:srgbClr val="FFFFFF"/>
                </a:solidFill>
                <a:latin typeface="Arial" pitchFamily="34" charset="0"/>
                <a:ea typeface="Arial" pitchFamily="34" charset="-122"/>
                <a:cs typeface="Arial" pitchFamily="34" charset="-120"/>
              </a:rPr>
              <a:t>Three signs</a:t>
            </a:r>
            <a:endParaRPr lang="en-US" sz="6600" dirty="0"/>
          </a:p>
          <a:p>
            <a:pPr indent="0" marL="0">
              <a:lnSpc>
                <a:spcPts val="7800"/>
              </a:lnSpc>
              <a:buNone/>
            </a:pPr>
            <a:r>
              <a:rPr lang="en-US" sz="6600" b="1" dirty="0">
                <a:solidFill>
                  <a:srgbClr val="FFFFFF"/>
                </a:solidFill>
                <a:latin typeface="Arial" pitchFamily="34" charset="0"/>
                <a:ea typeface="Arial" pitchFamily="34" charset="-122"/>
                <a:cs typeface="Arial" pitchFamily="34" charset="-120"/>
              </a:rPr>
              <a:t>to stop</a:t>
            </a:r>
            <a:endParaRPr lang="en-US" sz="6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Three signs to stop</a:t>
            </a:r>
            <a:endParaRPr lang="en-US" sz="4000" dirty="0"/>
          </a:p>
        </p:txBody>
      </p:sp>
      <p:sp>
        <p:nvSpPr>
          <p:cNvPr id="4" name="Text 1"/>
          <p:cNvSpPr/>
          <p:nvPr/>
        </p:nvSpPr>
        <p:spPr>
          <a:xfrm>
            <a:off x="685800" y="1920240"/>
            <a:ext cx="1051560" cy="1143000"/>
          </a:xfrm>
          <a:prstGeom prst="rect">
            <a:avLst/>
          </a:prstGeom>
          <a:noFill/>
          <a:ln/>
        </p:spPr>
        <p:txBody>
          <a:bodyPr wrap="square" lIns="0" tIns="0" rIns="0" bIns="0" rtlCol="0" anchor="ctr"/>
          <a:lstStyle/>
          <a:p>
            <a:pPr indent="0" marL="0">
              <a:buNone/>
            </a:pPr>
            <a:r>
              <a:rPr lang="en-US" sz="7200" b="1" dirty="0">
                <a:solidFill>
                  <a:srgbClr val="141414"/>
                </a:solidFill>
                <a:latin typeface="Arial" pitchFamily="34" charset="0"/>
                <a:ea typeface="Arial" pitchFamily="34" charset="-122"/>
                <a:cs typeface="Arial" pitchFamily="34" charset="-120"/>
              </a:rPr>
              <a:t>1</a:t>
            </a:r>
            <a:endParaRPr lang="en-US" sz="7200" dirty="0"/>
          </a:p>
        </p:txBody>
      </p:sp>
      <p:sp>
        <p:nvSpPr>
          <p:cNvPr id="5" name="Text 2"/>
          <p:cNvSpPr/>
          <p:nvPr/>
        </p:nvSpPr>
        <p:spPr>
          <a:xfrm>
            <a:off x="1920240" y="1938528"/>
            <a:ext cx="9509760" cy="548640"/>
          </a:xfrm>
          <a:prstGeom prst="rect">
            <a:avLst/>
          </a:prstGeom>
          <a:noFill/>
          <a:ln/>
        </p:spPr>
        <p:txBody>
          <a:bodyPr wrap="square" lIns="0" tIns="0" rIns="0" bIns="0" rtlCol="0" anchor="ctr"/>
          <a:lstStyle/>
          <a:p>
            <a:pPr indent="0" marL="0">
              <a:buNone/>
            </a:pPr>
            <a:r>
              <a:rPr lang="en-US" sz="3600" b="1" dirty="0">
                <a:solidFill>
                  <a:srgbClr val="141414"/>
                </a:solidFill>
                <a:latin typeface="Arial" pitchFamily="34" charset="0"/>
                <a:ea typeface="Arial" pitchFamily="34" charset="-122"/>
                <a:cs typeface="Arial" pitchFamily="34" charset="-120"/>
              </a:rPr>
              <a:t>It came to you.</a:t>
            </a:r>
            <a:endParaRPr lang="en-US" sz="3600" dirty="0"/>
          </a:p>
        </p:txBody>
      </p:sp>
      <p:sp>
        <p:nvSpPr>
          <p:cNvPr id="6" name="Text 3"/>
          <p:cNvSpPr/>
          <p:nvPr/>
        </p:nvSpPr>
        <p:spPr>
          <a:xfrm>
            <a:off x="1920240" y="2560320"/>
            <a:ext cx="9509760" cy="502920"/>
          </a:xfrm>
          <a:prstGeom prst="rect">
            <a:avLst/>
          </a:prstGeom>
          <a:noFill/>
          <a:ln/>
        </p:spPr>
        <p:txBody>
          <a:bodyPr wrap="square" lIns="0" tIns="0" rIns="0" bIns="0" rtlCol="0" anchor="ctr"/>
          <a:lstStyle/>
          <a:p>
            <a:pPr indent="0" marL="0">
              <a:buNone/>
            </a:pPr>
            <a:r>
              <a:rPr lang="en-US" sz="2400" dirty="0">
                <a:solidFill>
                  <a:srgbClr val="5A5A5A"/>
                </a:solidFill>
                <a:latin typeface="Arial" pitchFamily="34" charset="0"/>
                <a:ea typeface="Arial" pitchFamily="34" charset="-122"/>
                <a:cs typeface="Arial" pitchFamily="34" charset="-120"/>
              </a:rPr>
              <a:t>You didn't start this. They called you.</a:t>
            </a:r>
            <a:endParaRPr lang="en-US" sz="2400" dirty="0"/>
          </a:p>
        </p:txBody>
      </p:sp>
      <p:sp>
        <p:nvSpPr>
          <p:cNvPr id="7" name="Text 4"/>
          <p:cNvSpPr/>
          <p:nvPr/>
        </p:nvSpPr>
        <p:spPr>
          <a:xfrm>
            <a:off x="685800" y="3401568"/>
            <a:ext cx="1051560" cy="1143000"/>
          </a:xfrm>
          <a:prstGeom prst="rect">
            <a:avLst/>
          </a:prstGeom>
          <a:noFill/>
          <a:ln/>
        </p:spPr>
        <p:txBody>
          <a:bodyPr wrap="square" lIns="0" tIns="0" rIns="0" bIns="0" rtlCol="0" anchor="ctr"/>
          <a:lstStyle/>
          <a:p>
            <a:pPr indent="0" marL="0">
              <a:buNone/>
            </a:pPr>
            <a:r>
              <a:rPr lang="en-US" sz="7200" b="1" dirty="0">
                <a:solidFill>
                  <a:srgbClr val="141414"/>
                </a:solidFill>
                <a:latin typeface="Arial" pitchFamily="34" charset="0"/>
                <a:ea typeface="Arial" pitchFamily="34" charset="-122"/>
                <a:cs typeface="Arial" pitchFamily="34" charset="-120"/>
              </a:rPr>
              <a:t>2</a:t>
            </a:r>
            <a:endParaRPr lang="en-US" sz="7200" dirty="0"/>
          </a:p>
        </p:txBody>
      </p:sp>
      <p:sp>
        <p:nvSpPr>
          <p:cNvPr id="8" name="Text 5"/>
          <p:cNvSpPr/>
          <p:nvPr/>
        </p:nvSpPr>
        <p:spPr>
          <a:xfrm>
            <a:off x="1920240" y="3419856"/>
            <a:ext cx="9509760" cy="548640"/>
          </a:xfrm>
          <a:prstGeom prst="rect">
            <a:avLst/>
          </a:prstGeom>
          <a:noFill/>
          <a:ln/>
        </p:spPr>
        <p:txBody>
          <a:bodyPr wrap="square" lIns="0" tIns="0" rIns="0" bIns="0" rtlCol="0" anchor="ctr"/>
          <a:lstStyle/>
          <a:p>
            <a:pPr indent="0" marL="0">
              <a:buNone/>
            </a:pPr>
            <a:r>
              <a:rPr lang="en-US" sz="3600" b="1" dirty="0">
                <a:solidFill>
                  <a:srgbClr val="141414"/>
                </a:solidFill>
                <a:latin typeface="Arial" pitchFamily="34" charset="0"/>
                <a:ea typeface="Arial" pitchFamily="34" charset="-122"/>
                <a:cs typeface="Arial" pitchFamily="34" charset="-120"/>
              </a:rPr>
              <a:t>It moved you fast.</a:t>
            </a:r>
            <a:endParaRPr lang="en-US" sz="3600" dirty="0"/>
          </a:p>
        </p:txBody>
      </p:sp>
      <p:sp>
        <p:nvSpPr>
          <p:cNvPr id="9" name="Text 6"/>
          <p:cNvSpPr/>
          <p:nvPr/>
        </p:nvSpPr>
        <p:spPr>
          <a:xfrm>
            <a:off x="1920240" y="4041648"/>
            <a:ext cx="9509760" cy="502920"/>
          </a:xfrm>
          <a:prstGeom prst="rect">
            <a:avLst/>
          </a:prstGeom>
          <a:noFill/>
          <a:ln/>
        </p:spPr>
        <p:txBody>
          <a:bodyPr wrap="square" lIns="0" tIns="0" rIns="0" bIns="0" rtlCol="0" anchor="ctr"/>
          <a:lstStyle/>
          <a:p>
            <a:pPr indent="0" marL="0">
              <a:buNone/>
            </a:pPr>
            <a:r>
              <a:rPr lang="en-US" sz="2400" dirty="0">
                <a:solidFill>
                  <a:srgbClr val="5A5A5A"/>
                </a:solidFill>
                <a:latin typeface="Arial" pitchFamily="34" charset="0"/>
                <a:ea typeface="Arial" pitchFamily="34" charset="-122"/>
                <a:cs typeface="Arial" pitchFamily="34" charset="-120"/>
              </a:rPr>
              <a:t>Fear, worry, love, or a deadline.</a:t>
            </a:r>
            <a:endParaRPr lang="en-US" sz="2400" dirty="0"/>
          </a:p>
        </p:txBody>
      </p:sp>
      <p:sp>
        <p:nvSpPr>
          <p:cNvPr id="10" name="Text 7"/>
          <p:cNvSpPr/>
          <p:nvPr/>
        </p:nvSpPr>
        <p:spPr>
          <a:xfrm>
            <a:off x="685800" y="4882896"/>
            <a:ext cx="1051560" cy="1143000"/>
          </a:xfrm>
          <a:prstGeom prst="rect">
            <a:avLst/>
          </a:prstGeom>
          <a:noFill/>
          <a:ln/>
        </p:spPr>
        <p:txBody>
          <a:bodyPr wrap="square" lIns="0" tIns="0" rIns="0" bIns="0" rtlCol="0" anchor="ctr"/>
          <a:lstStyle/>
          <a:p>
            <a:pPr indent="0" marL="0">
              <a:buNone/>
            </a:pPr>
            <a:r>
              <a:rPr lang="en-US" sz="7200" b="1" dirty="0">
                <a:solidFill>
                  <a:srgbClr val="141414"/>
                </a:solidFill>
                <a:latin typeface="Arial" pitchFamily="34" charset="0"/>
                <a:ea typeface="Arial" pitchFamily="34" charset="-122"/>
                <a:cs typeface="Arial" pitchFamily="34" charset="-120"/>
              </a:rPr>
              <a:t>3</a:t>
            </a:r>
            <a:endParaRPr lang="en-US" sz="7200" dirty="0"/>
          </a:p>
        </p:txBody>
      </p:sp>
      <p:sp>
        <p:nvSpPr>
          <p:cNvPr id="11" name="Text 8"/>
          <p:cNvSpPr/>
          <p:nvPr/>
        </p:nvSpPr>
        <p:spPr>
          <a:xfrm>
            <a:off x="1920240" y="4901184"/>
            <a:ext cx="9509760" cy="548640"/>
          </a:xfrm>
          <a:prstGeom prst="rect">
            <a:avLst/>
          </a:prstGeom>
          <a:noFill/>
          <a:ln/>
        </p:spPr>
        <p:txBody>
          <a:bodyPr wrap="square" lIns="0" tIns="0" rIns="0" bIns="0" rtlCol="0" anchor="ctr"/>
          <a:lstStyle/>
          <a:p>
            <a:pPr indent="0" marL="0">
              <a:buNone/>
            </a:pPr>
            <a:r>
              <a:rPr lang="en-US" sz="3600" b="1" dirty="0">
                <a:solidFill>
                  <a:srgbClr val="141414"/>
                </a:solidFill>
                <a:latin typeface="Arial" pitchFamily="34" charset="0"/>
                <a:ea typeface="Arial" pitchFamily="34" charset="-122"/>
                <a:cs typeface="Arial" pitchFamily="34" charset="-120"/>
              </a:rPr>
              <a:t>It wants a transfer.</a:t>
            </a:r>
            <a:endParaRPr lang="en-US" sz="3600" dirty="0"/>
          </a:p>
        </p:txBody>
      </p:sp>
      <p:sp>
        <p:nvSpPr>
          <p:cNvPr id="12" name="Text 9"/>
          <p:cNvSpPr/>
          <p:nvPr/>
        </p:nvSpPr>
        <p:spPr>
          <a:xfrm>
            <a:off x="1920240" y="5522976"/>
            <a:ext cx="9509760" cy="502920"/>
          </a:xfrm>
          <a:prstGeom prst="rect">
            <a:avLst/>
          </a:prstGeom>
          <a:noFill/>
          <a:ln/>
        </p:spPr>
        <p:txBody>
          <a:bodyPr wrap="square" lIns="0" tIns="0" rIns="0" bIns="0" rtlCol="0" anchor="ctr"/>
          <a:lstStyle/>
          <a:p>
            <a:pPr indent="0" marL="0">
              <a:buNone/>
            </a:pPr>
            <a:r>
              <a:rPr lang="en-US" sz="2400" dirty="0">
                <a:solidFill>
                  <a:srgbClr val="5A5A5A"/>
                </a:solidFill>
                <a:latin typeface="Arial" pitchFamily="34" charset="0"/>
                <a:ea typeface="Arial" pitchFamily="34" charset="-122"/>
                <a:cs typeface="Arial" pitchFamily="34" charset="-120"/>
              </a:rPr>
              <a:t>Money, a code, or your computer.</a:t>
            </a:r>
            <a:endParaRPr lang="en-US" sz="2400" dirty="0"/>
          </a:p>
        </p:txBody>
      </p:sp>
      <p:sp>
        <p:nvSpPr>
          <p:cNvPr id="13" name="Text 10"/>
          <p:cNvSpPr/>
          <p:nvPr/>
        </p:nvSpPr>
        <p:spPr>
          <a:xfrm>
            <a:off x="685800" y="5989320"/>
            <a:ext cx="10789920" cy="457200"/>
          </a:xfrm>
          <a:prstGeom prst="rect">
            <a:avLst/>
          </a:prstGeom>
          <a:noFill/>
          <a:ln/>
        </p:spPr>
        <p:txBody>
          <a:bodyPr wrap="square" lIns="0" tIns="0" rIns="0" bIns="0" rtlCol="0" anchor="ctr"/>
          <a:lstStyle/>
          <a:p>
            <a:pPr indent="0" marL="0">
              <a:buNone/>
            </a:pPr>
            <a:r>
              <a:rPr lang="en-US" sz="1700" i="1" dirty="0">
                <a:solidFill>
                  <a:srgbClr val="5A5A5A"/>
                </a:solidFill>
                <a:latin typeface="Arial" pitchFamily="34" charset="0"/>
                <a:ea typeface="Arial" pitchFamily="34" charset="-122"/>
                <a:cs typeface="Arial" pitchFamily="34" charset="-120"/>
              </a:rPr>
              <a:t>Three yeses is a scam until proven otherwise — and it can only be proven on a number you looked up.</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920240"/>
            <a:ext cx="10515600" cy="2194560"/>
          </a:xfrm>
          <a:prstGeom prst="rect">
            <a:avLst/>
          </a:prstGeom>
          <a:noFill/>
          <a:ln/>
        </p:spPr>
        <p:txBody>
          <a:bodyPr wrap="square" lIns="0" tIns="0" rIns="0" bIns="0" rtlCol="0" anchor="ctr"/>
          <a:lstStyle/>
          <a:p>
            <a:pPr indent="0" marL="0">
              <a:lnSpc>
                <a:spcPts val="7400"/>
              </a:lnSpc>
              <a:buNone/>
            </a:pPr>
            <a:r>
              <a:rPr lang="en-US" sz="6000" b="1" dirty="0">
                <a:solidFill>
                  <a:srgbClr val="FFFFFF"/>
                </a:solidFill>
                <a:latin typeface="Arial" pitchFamily="34" charset="0"/>
                <a:ea typeface="Arial" pitchFamily="34" charset="-122"/>
                <a:cs typeface="Arial" pitchFamily="34" charset="-120"/>
              </a:rPr>
              <a:t>Two things that</a:t>
            </a:r>
            <a:endParaRPr lang="en-US" sz="6000" dirty="0"/>
          </a:p>
          <a:p>
            <a:pPr indent="0" marL="0">
              <a:lnSpc>
                <a:spcPts val="7400"/>
              </a:lnSpc>
              <a:buNone/>
            </a:pPr>
            <a:r>
              <a:rPr lang="en-US" sz="6000" b="1" dirty="0">
                <a:solidFill>
                  <a:srgbClr val="FFFFFF"/>
                </a:solidFill>
                <a:latin typeface="Arial" pitchFamily="34" charset="0"/>
                <a:ea typeface="Arial" pitchFamily="34" charset="-122"/>
                <a:cs typeface="Arial" pitchFamily="34" charset="-120"/>
              </a:rPr>
              <a:t>are always true</a:t>
            </a:r>
            <a:endParaRPr lang="en-US" sz="6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71600"/>
            <a:ext cx="10789920" cy="4023360"/>
          </a:xfrm>
          <a:prstGeom prst="rect">
            <a:avLst/>
          </a:prstGeom>
          <a:solidFill>
            <a:srgbClr val="FFFFFF"/>
          </a:solidFill>
          <a:ln w="63500">
            <a:solidFill>
              <a:srgbClr val="9E1B1B"/>
            </a:solidFill>
            <a:prstDash val="solid"/>
          </a:ln>
        </p:spPr>
      </p:sp>
      <p:sp>
        <p:nvSpPr>
          <p:cNvPr id="4" name="Text 1"/>
          <p:cNvSpPr/>
          <p:nvPr/>
        </p:nvSpPr>
        <p:spPr>
          <a:xfrm>
            <a:off x="1143000" y="1828800"/>
            <a:ext cx="9875520" cy="1920240"/>
          </a:xfrm>
          <a:prstGeom prst="rect">
            <a:avLst/>
          </a:prstGeom>
          <a:noFill/>
          <a:ln/>
        </p:spPr>
        <p:txBody>
          <a:bodyPr wrap="square" lIns="0" tIns="0" rIns="0" bIns="0" rtlCol="0" anchor="ctr"/>
          <a:lstStyle/>
          <a:p>
            <a:pPr indent="0" marL="0">
              <a:lnSpc>
                <a:spcPts val="6200"/>
              </a:lnSpc>
              <a:buNone/>
            </a:pPr>
            <a:r>
              <a:rPr lang="en-US" sz="4800" b="1" dirty="0">
                <a:solidFill>
                  <a:srgbClr val="9E1B1B"/>
                </a:solidFill>
                <a:latin typeface="Arial" pitchFamily="34" charset="0"/>
                <a:ea typeface="Arial" pitchFamily="34" charset="-122"/>
                <a:cs typeface="Arial" pitchFamily="34" charset="-120"/>
              </a:rPr>
              <a:t>Nobody legitimate</a:t>
            </a:r>
            <a:endParaRPr lang="en-US" sz="4800" dirty="0"/>
          </a:p>
          <a:p>
            <a:pPr indent="0" marL="0">
              <a:lnSpc>
                <a:spcPts val="6200"/>
              </a:lnSpc>
              <a:buNone/>
            </a:pPr>
            <a:r>
              <a:rPr lang="en-US" sz="4800" b="1" dirty="0">
                <a:solidFill>
                  <a:srgbClr val="9E1B1B"/>
                </a:solidFill>
                <a:latin typeface="Arial" pitchFamily="34" charset="0"/>
                <a:ea typeface="Arial" pitchFamily="34" charset="-122"/>
                <a:cs typeface="Arial" pitchFamily="34" charset="-120"/>
              </a:rPr>
              <a:t>is ever paid in gift cards.</a:t>
            </a:r>
            <a:endParaRPr lang="en-US" sz="4800" dirty="0"/>
          </a:p>
        </p:txBody>
      </p:sp>
      <p:sp>
        <p:nvSpPr>
          <p:cNvPr id="5" name="Text 2"/>
          <p:cNvSpPr/>
          <p:nvPr/>
        </p:nvSpPr>
        <p:spPr>
          <a:xfrm>
            <a:off x="1143000" y="3794760"/>
            <a:ext cx="9875520" cy="1371600"/>
          </a:xfrm>
          <a:prstGeom prst="rect">
            <a:avLst/>
          </a:prstGeom>
          <a:noFill/>
          <a:ln/>
        </p:spPr>
        <p:txBody>
          <a:bodyPr wrap="square" lIns="0" tIns="0" rIns="0" bIns="0" rtlCol="0" anchor="ctr"/>
          <a:lstStyle/>
          <a:p>
            <a:pPr indent="0" marL="0">
              <a:lnSpc>
                <a:spcPts val="2800"/>
              </a:lnSpc>
              <a:buNone/>
            </a:pPr>
            <a:r>
              <a:rPr lang="en-US" sz="2000" dirty="0">
                <a:solidFill>
                  <a:srgbClr val="141414"/>
                </a:solidFill>
                <a:latin typeface="Arial" pitchFamily="34" charset="0"/>
                <a:ea typeface="Arial" pitchFamily="34" charset="-122"/>
                <a:cs typeface="Arial" pitchFamily="34" charset="-120"/>
              </a:rPr>
              <a:t>Not the IRS. Not Microsoft. Not the electric company.</a:t>
            </a:r>
            <a:endParaRPr lang="en-US" sz="2000" dirty="0"/>
          </a:p>
          <a:p>
            <a:pPr indent="0" marL="0">
              <a:lnSpc>
                <a:spcPts val="2800"/>
              </a:lnSpc>
              <a:buNone/>
            </a:pPr>
            <a:r>
              <a:rPr lang="en-US" sz="2000" dirty="0">
                <a:solidFill>
                  <a:srgbClr val="141414"/>
                </a:solidFill>
                <a:latin typeface="Arial" pitchFamily="34" charset="0"/>
                <a:ea typeface="Arial" pitchFamily="34" charset="-122"/>
                <a:cs typeface="Arial" pitchFamily="34" charset="-120"/>
              </a:rPr>
              <a:t>Not a court. Not a bail bondsman. Not a hospital.</a:t>
            </a:r>
            <a:endParaRPr lang="en-US" sz="2000" dirty="0"/>
          </a:p>
          <a:p>
            <a:pPr indent="0" marL="0">
              <a:lnSpc>
                <a:spcPts val="2800"/>
              </a:lnSpc>
              <a:buNone/>
            </a:pPr>
            <a:endParaRPr lang="en-US" sz="2000" dirty="0"/>
          </a:p>
          <a:p>
            <a:pPr indent="0" marL="0">
              <a:lnSpc>
                <a:spcPts val="2800"/>
              </a:lnSpc>
              <a:buNone/>
            </a:pPr>
            <a:r>
              <a:rPr lang="en-US" sz="2000" dirty="0">
                <a:solidFill>
                  <a:srgbClr val="141414"/>
                </a:solidFill>
                <a:latin typeface="Arial" pitchFamily="34" charset="0"/>
                <a:ea typeface="Arial" pitchFamily="34" charset="-122"/>
                <a:cs typeface="Arial" pitchFamily="34" charset="-120"/>
              </a:rPr>
              <a:t>If gift cards come up, that is the end of the conversation.</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71600"/>
            <a:ext cx="10789920" cy="4023360"/>
          </a:xfrm>
          <a:prstGeom prst="rect">
            <a:avLst/>
          </a:prstGeom>
          <a:solidFill>
            <a:srgbClr val="FFFFFF"/>
          </a:solidFill>
          <a:ln w="63500">
            <a:solidFill>
              <a:srgbClr val="9E1B1B"/>
            </a:solidFill>
            <a:prstDash val="solid"/>
          </a:ln>
        </p:spPr>
      </p:sp>
      <p:sp>
        <p:nvSpPr>
          <p:cNvPr id="4" name="Text 1"/>
          <p:cNvSpPr/>
          <p:nvPr/>
        </p:nvSpPr>
        <p:spPr>
          <a:xfrm>
            <a:off x="1143000" y="1828800"/>
            <a:ext cx="9875520" cy="1920240"/>
          </a:xfrm>
          <a:prstGeom prst="rect">
            <a:avLst/>
          </a:prstGeom>
          <a:noFill/>
          <a:ln/>
        </p:spPr>
        <p:txBody>
          <a:bodyPr wrap="square" lIns="0" tIns="0" rIns="0" bIns="0" rtlCol="0" anchor="ctr"/>
          <a:lstStyle/>
          <a:p>
            <a:pPr indent="0" marL="0">
              <a:lnSpc>
                <a:spcPts val="5800"/>
              </a:lnSpc>
              <a:buNone/>
            </a:pPr>
            <a:r>
              <a:rPr lang="en-US" sz="4400" b="1" dirty="0">
                <a:solidFill>
                  <a:srgbClr val="9E1B1B"/>
                </a:solidFill>
                <a:latin typeface="Arial" pitchFamily="34" charset="0"/>
                <a:ea typeface="Arial" pitchFamily="34" charset="-122"/>
                <a:cs typeface="Arial" pitchFamily="34" charset="-120"/>
              </a:rPr>
              <a:t>Your bank will never ask you</a:t>
            </a:r>
            <a:endParaRPr lang="en-US" sz="4400" dirty="0"/>
          </a:p>
          <a:p>
            <a:pPr indent="0" marL="0">
              <a:lnSpc>
                <a:spcPts val="5800"/>
              </a:lnSpc>
              <a:buNone/>
            </a:pPr>
            <a:r>
              <a:rPr lang="en-US" sz="4400" b="1" dirty="0">
                <a:solidFill>
                  <a:srgbClr val="9E1B1B"/>
                </a:solidFill>
                <a:latin typeface="Arial" pitchFamily="34" charset="0"/>
                <a:ea typeface="Arial" pitchFamily="34" charset="-122"/>
                <a:cs typeface="Arial" pitchFamily="34" charset="-120"/>
              </a:rPr>
              <a:t>to move money out of your bank.</a:t>
            </a:r>
            <a:endParaRPr lang="en-US" sz="4400" dirty="0"/>
          </a:p>
        </p:txBody>
      </p:sp>
      <p:sp>
        <p:nvSpPr>
          <p:cNvPr id="5" name="Text 2"/>
          <p:cNvSpPr/>
          <p:nvPr/>
        </p:nvSpPr>
        <p:spPr>
          <a:xfrm>
            <a:off x="1143000" y="3794760"/>
            <a:ext cx="9875520" cy="1371600"/>
          </a:xfrm>
          <a:prstGeom prst="rect">
            <a:avLst/>
          </a:prstGeom>
          <a:noFill/>
          <a:ln/>
        </p:spPr>
        <p:txBody>
          <a:bodyPr wrap="square" lIns="0" tIns="0" rIns="0" bIns="0" rtlCol="0" anchor="ctr"/>
          <a:lstStyle/>
          <a:p>
            <a:pPr indent="0" marL="0">
              <a:lnSpc>
                <a:spcPts val="2800"/>
              </a:lnSpc>
              <a:buNone/>
            </a:pPr>
            <a:r>
              <a:rPr lang="en-US" sz="2000" dirty="0">
                <a:solidFill>
                  <a:srgbClr val="141414"/>
                </a:solidFill>
                <a:latin typeface="Arial" pitchFamily="34" charset="0"/>
                <a:ea typeface="Arial" pitchFamily="34" charset="-122"/>
                <a:cs typeface="Arial" pitchFamily="34" charset="-120"/>
              </a:rPr>
              <a:t>Not to a safe account. Not to protect it. Not while they investigate.</a:t>
            </a:r>
            <a:endParaRPr lang="en-US" sz="2000" dirty="0"/>
          </a:p>
          <a:p>
            <a:pPr indent="0" marL="0">
              <a:lnSpc>
                <a:spcPts val="2800"/>
              </a:lnSpc>
              <a:buNone/>
            </a:pPr>
            <a:endParaRPr lang="en-US" sz="2000" dirty="0"/>
          </a:p>
          <a:p>
            <a:pPr indent="0" marL="0">
              <a:lnSpc>
                <a:spcPts val="2800"/>
              </a:lnSpc>
              <a:buNone/>
            </a:pPr>
            <a:r>
              <a:rPr lang="en-US" sz="2000" dirty="0">
                <a:solidFill>
                  <a:srgbClr val="141414"/>
                </a:solidFill>
                <a:latin typeface="Arial" pitchFamily="34" charset="0"/>
                <a:ea typeface="Arial" pitchFamily="34" charset="-122"/>
                <a:cs typeface="Arial" pitchFamily="34" charset="-120"/>
              </a:rPr>
              <a:t>There is no such thing as a government safe account.</a:t>
            </a:r>
            <a:endParaRPr lang="en-US" sz="2000" dirty="0"/>
          </a:p>
          <a:p>
            <a:pPr indent="0" marL="0">
              <a:lnSpc>
                <a:spcPts val="2800"/>
              </a:lnSpc>
              <a:buNone/>
            </a:pPr>
            <a:r>
              <a:rPr lang="en-US" sz="2000" dirty="0">
                <a:solidFill>
                  <a:srgbClr val="141414"/>
                </a:solidFill>
                <a:latin typeface="Arial" pitchFamily="34" charset="0"/>
                <a:ea typeface="Arial" pitchFamily="34" charset="-122"/>
                <a:cs typeface="Arial" pitchFamily="34" charset="-120"/>
              </a:rPr>
              <a:t>And nobody comes to your home to collect cash, gold, or valuables.</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How they ask to be paid</a:t>
            </a:r>
            <a:endParaRPr lang="en-US" sz="4000" dirty="0"/>
          </a:p>
        </p:txBody>
      </p:sp>
      <p:sp>
        <p:nvSpPr>
          <p:cNvPr id="4" name="Text 1"/>
          <p:cNvSpPr/>
          <p:nvPr/>
        </p:nvSpPr>
        <p:spPr>
          <a:xfrm>
            <a:off x="685800" y="1691640"/>
            <a:ext cx="10789920" cy="457200"/>
          </a:xfrm>
          <a:prstGeom prst="rect">
            <a:avLst/>
          </a:prstGeom>
          <a:noFill/>
          <a:ln/>
        </p:spPr>
        <p:txBody>
          <a:bodyPr wrap="square" lIns="0" tIns="0" rIns="0" bIns="0" rtlCol="0" anchor="ctr"/>
          <a:lstStyle/>
          <a:p>
            <a:pPr indent="0" marL="0">
              <a:buNone/>
            </a:pPr>
            <a:r>
              <a:rPr lang="en-US" sz="2100" dirty="0">
                <a:solidFill>
                  <a:srgbClr val="5A5A5A"/>
                </a:solidFill>
                <a:latin typeface="Arial" pitchFamily="34" charset="0"/>
                <a:ea typeface="Arial" pitchFamily="34" charset="-122"/>
                <a:cs typeface="Arial" pitchFamily="34" charset="-120"/>
              </a:rPr>
              <a:t>Scammers only accept payments that can't be reversed. That's the whole logic.</a:t>
            </a:r>
            <a:endParaRPr lang="en-US" sz="2100" dirty="0"/>
          </a:p>
        </p:txBody>
      </p:sp>
      <p:sp>
        <p:nvSpPr>
          <p:cNvPr id="5" name="Shape 2"/>
          <p:cNvSpPr/>
          <p:nvPr/>
        </p:nvSpPr>
        <p:spPr>
          <a:xfrm>
            <a:off x="685800" y="2423160"/>
            <a:ext cx="3383280" cy="1325880"/>
          </a:xfrm>
          <a:prstGeom prst="rect">
            <a:avLst/>
          </a:prstGeom>
          <a:solidFill>
            <a:srgbClr val="EFECE6"/>
          </a:solidFill>
          <a:ln/>
        </p:spPr>
      </p:sp>
      <p:sp>
        <p:nvSpPr>
          <p:cNvPr id="6" name="Text 3"/>
          <p:cNvSpPr/>
          <p:nvPr/>
        </p:nvSpPr>
        <p:spPr>
          <a:xfrm>
            <a:off x="914400" y="26243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7" name="Text 4"/>
          <p:cNvSpPr/>
          <p:nvPr/>
        </p:nvSpPr>
        <p:spPr>
          <a:xfrm>
            <a:off x="914400" y="30815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Gift cards</a:t>
            </a:r>
            <a:endParaRPr lang="en-US" sz="1900" dirty="0"/>
          </a:p>
        </p:txBody>
      </p:sp>
      <p:sp>
        <p:nvSpPr>
          <p:cNvPr id="8" name="Shape 5"/>
          <p:cNvSpPr/>
          <p:nvPr/>
        </p:nvSpPr>
        <p:spPr>
          <a:xfrm>
            <a:off x="4343400" y="2423160"/>
            <a:ext cx="3383280" cy="1325880"/>
          </a:xfrm>
          <a:prstGeom prst="rect">
            <a:avLst/>
          </a:prstGeom>
          <a:solidFill>
            <a:srgbClr val="EFECE6"/>
          </a:solidFill>
          <a:ln/>
        </p:spPr>
      </p:sp>
      <p:sp>
        <p:nvSpPr>
          <p:cNvPr id="9" name="Text 6"/>
          <p:cNvSpPr/>
          <p:nvPr/>
        </p:nvSpPr>
        <p:spPr>
          <a:xfrm>
            <a:off x="4572000" y="26243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10" name="Text 7"/>
          <p:cNvSpPr/>
          <p:nvPr/>
        </p:nvSpPr>
        <p:spPr>
          <a:xfrm>
            <a:off x="4572000" y="30815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Wire transfer</a:t>
            </a:r>
            <a:endParaRPr lang="en-US" sz="1900" dirty="0"/>
          </a:p>
        </p:txBody>
      </p:sp>
      <p:sp>
        <p:nvSpPr>
          <p:cNvPr id="11" name="Shape 8"/>
          <p:cNvSpPr/>
          <p:nvPr/>
        </p:nvSpPr>
        <p:spPr>
          <a:xfrm>
            <a:off x="8001000" y="2423160"/>
            <a:ext cx="3383280" cy="1325880"/>
          </a:xfrm>
          <a:prstGeom prst="rect">
            <a:avLst/>
          </a:prstGeom>
          <a:solidFill>
            <a:srgbClr val="EFECE6"/>
          </a:solidFill>
          <a:ln/>
        </p:spPr>
      </p:sp>
      <p:sp>
        <p:nvSpPr>
          <p:cNvPr id="12" name="Text 9"/>
          <p:cNvSpPr/>
          <p:nvPr/>
        </p:nvSpPr>
        <p:spPr>
          <a:xfrm>
            <a:off x="8229600" y="26243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13" name="Text 10"/>
          <p:cNvSpPr/>
          <p:nvPr/>
        </p:nvSpPr>
        <p:spPr>
          <a:xfrm>
            <a:off x="8229600" y="30815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Bitcoin machine</a:t>
            </a:r>
            <a:endParaRPr lang="en-US" sz="1900" dirty="0"/>
          </a:p>
        </p:txBody>
      </p:sp>
      <p:sp>
        <p:nvSpPr>
          <p:cNvPr id="14" name="Shape 11"/>
          <p:cNvSpPr/>
          <p:nvPr/>
        </p:nvSpPr>
        <p:spPr>
          <a:xfrm>
            <a:off x="685800" y="4023360"/>
            <a:ext cx="3383280" cy="1325880"/>
          </a:xfrm>
          <a:prstGeom prst="rect">
            <a:avLst/>
          </a:prstGeom>
          <a:solidFill>
            <a:srgbClr val="EFECE6"/>
          </a:solidFill>
          <a:ln/>
        </p:spPr>
      </p:sp>
      <p:sp>
        <p:nvSpPr>
          <p:cNvPr id="15" name="Text 12"/>
          <p:cNvSpPr/>
          <p:nvPr/>
        </p:nvSpPr>
        <p:spPr>
          <a:xfrm>
            <a:off x="914400" y="42245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16" name="Text 13"/>
          <p:cNvSpPr/>
          <p:nvPr/>
        </p:nvSpPr>
        <p:spPr>
          <a:xfrm>
            <a:off x="914400" y="46817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Cash by courier</a:t>
            </a:r>
            <a:endParaRPr lang="en-US" sz="1900" dirty="0"/>
          </a:p>
        </p:txBody>
      </p:sp>
      <p:sp>
        <p:nvSpPr>
          <p:cNvPr id="17" name="Shape 14"/>
          <p:cNvSpPr/>
          <p:nvPr/>
        </p:nvSpPr>
        <p:spPr>
          <a:xfrm>
            <a:off x="4343400" y="4023360"/>
            <a:ext cx="3383280" cy="1325880"/>
          </a:xfrm>
          <a:prstGeom prst="rect">
            <a:avLst/>
          </a:prstGeom>
          <a:solidFill>
            <a:srgbClr val="EFECE6"/>
          </a:solidFill>
          <a:ln/>
        </p:spPr>
      </p:sp>
      <p:sp>
        <p:nvSpPr>
          <p:cNvPr id="18" name="Text 15"/>
          <p:cNvSpPr/>
          <p:nvPr/>
        </p:nvSpPr>
        <p:spPr>
          <a:xfrm>
            <a:off x="4572000" y="42245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19" name="Text 16"/>
          <p:cNvSpPr/>
          <p:nvPr/>
        </p:nvSpPr>
        <p:spPr>
          <a:xfrm>
            <a:off x="4572000" y="46817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Payment app to a stranger</a:t>
            </a:r>
            <a:endParaRPr lang="en-US" sz="1900" dirty="0"/>
          </a:p>
        </p:txBody>
      </p:sp>
      <p:sp>
        <p:nvSpPr>
          <p:cNvPr id="20" name="Shape 17"/>
          <p:cNvSpPr/>
          <p:nvPr/>
        </p:nvSpPr>
        <p:spPr>
          <a:xfrm>
            <a:off x="8001000" y="4023360"/>
            <a:ext cx="3383280" cy="1325880"/>
          </a:xfrm>
          <a:prstGeom prst="rect">
            <a:avLst/>
          </a:prstGeom>
          <a:solidFill>
            <a:srgbClr val="EFECE6"/>
          </a:solidFill>
          <a:ln/>
        </p:spPr>
      </p:sp>
      <p:sp>
        <p:nvSpPr>
          <p:cNvPr id="21" name="Text 18"/>
          <p:cNvSpPr/>
          <p:nvPr/>
        </p:nvSpPr>
        <p:spPr>
          <a:xfrm>
            <a:off x="8229600" y="4224528"/>
            <a:ext cx="457200" cy="457200"/>
          </a:xfrm>
          <a:prstGeom prst="rect">
            <a:avLst/>
          </a:prstGeom>
          <a:noFill/>
          <a:ln/>
        </p:spPr>
        <p:txBody>
          <a:bodyPr wrap="square" lIns="0" tIns="0" rIns="0" bIns="0" rtlCol="0" anchor="ctr"/>
          <a:lstStyle/>
          <a:p>
            <a:pPr indent="0" marL="0">
              <a:buNone/>
            </a:pPr>
            <a:r>
              <a:rPr lang="en-US" sz="2200" b="1" dirty="0">
                <a:solidFill>
                  <a:srgbClr val="9E1B1B"/>
                </a:solidFill>
                <a:latin typeface="Arial" pitchFamily="34" charset="0"/>
                <a:ea typeface="Arial" pitchFamily="34" charset="-122"/>
                <a:cs typeface="Arial" pitchFamily="34" charset="-120"/>
              </a:rPr>
              <a:t>✕</a:t>
            </a:r>
            <a:endParaRPr lang="en-US" sz="2200" dirty="0"/>
          </a:p>
        </p:txBody>
      </p:sp>
      <p:sp>
        <p:nvSpPr>
          <p:cNvPr id="22" name="Text 19"/>
          <p:cNvSpPr/>
          <p:nvPr/>
        </p:nvSpPr>
        <p:spPr>
          <a:xfrm>
            <a:off x="8229600" y="4681728"/>
            <a:ext cx="2926080" cy="548640"/>
          </a:xfrm>
          <a:prstGeom prst="rect">
            <a:avLst/>
          </a:prstGeom>
          <a:noFill/>
          <a:ln/>
        </p:spPr>
        <p:txBody>
          <a:bodyPr wrap="square" lIns="0" tIns="0" rIns="0" bIns="0" rtlCol="0" anchor="ctr"/>
          <a:lstStyle/>
          <a:p>
            <a:pPr indent="0" marL="0">
              <a:buNone/>
            </a:pPr>
            <a:r>
              <a:rPr lang="en-US" sz="1900" b="1" dirty="0">
                <a:solidFill>
                  <a:srgbClr val="141414"/>
                </a:solidFill>
                <a:latin typeface="Arial" pitchFamily="34" charset="0"/>
                <a:ea typeface="Arial" pitchFamily="34" charset="-122"/>
                <a:cs typeface="Arial" pitchFamily="34" charset="-120"/>
              </a:rPr>
              <a:t>A “safe account”</a:t>
            </a:r>
            <a:endParaRPr lang="en-US" sz="1900" dirty="0"/>
          </a:p>
        </p:txBody>
      </p:sp>
      <p:sp>
        <p:nvSpPr>
          <p:cNvPr id="23" name="Text 20"/>
          <p:cNvSpPr/>
          <p:nvPr/>
        </p:nvSpPr>
        <p:spPr>
          <a:xfrm>
            <a:off x="685800" y="5806440"/>
            <a:ext cx="10789920" cy="457200"/>
          </a:xfrm>
          <a:prstGeom prst="rect">
            <a:avLst/>
          </a:prstGeom>
          <a:noFill/>
          <a:ln/>
        </p:spPr>
        <p:txBody>
          <a:bodyPr wrap="square" lIns="0" tIns="0" rIns="0" bIns="0" rtlCol="0" anchor="ctr"/>
          <a:lstStyle/>
          <a:p>
            <a:pPr indent="0" marL="0">
              <a:buNone/>
            </a:pPr>
            <a:r>
              <a:rPr lang="en-US" sz="2200" b="1" dirty="0">
                <a:solidFill>
                  <a:srgbClr val="141414"/>
                </a:solidFill>
                <a:latin typeface="Arial" pitchFamily="34" charset="0"/>
                <a:ea typeface="Arial" pitchFamily="34" charset="-122"/>
                <a:cs typeface="Arial" pitchFamily="34" charset="-120"/>
              </a:rPr>
              <a:t>Ask early: “How do you want to be paid?”</a:t>
            </a:r>
            <a:endParaRPr 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920240"/>
            <a:ext cx="10058400" cy="2194560"/>
          </a:xfrm>
          <a:prstGeom prst="rect">
            <a:avLst/>
          </a:prstGeom>
          <a:noFill/>
          <a:ln/>
        </p:spPr>
        <p:txBody>
          <a:bodyPr wrap="square" lIns="0" tIns="0" rIns="0" bIns="0" rtlCol="0" anchor="ctr"/>
          <a:lstStyle/>
          <a:p>
            <a:pPr indent="0" marL="0">
              <a:lnSpc>
                <a:spcPts val="7400"/>
              </a:lnSpc>
              <a:buNone/>
            </a:pPr>
            <a:r>
              <a:rPr lang="en-US" sz="6000" b="1" dirty="0">
                <a:solidFill>
                  <a:srgbClr val="FFFFFF"/>
                </a:solidFill>
                <a:latin typeface="Arial" pitchFamily="34" charset="0"/>
                <a:ea typeface="Arial" pitchFamily="34" charset="-122"/>
                <a:cs typeface="Arial" pitchFamily="34" charset="-120"/>
              </a:rPr>
              <a:t>If it already</a:t>
            </a:r>
            <a:endParaRPr lang="en-US" sz="6000" dirty="0"/>
          </a:p>
          <a:p>
            <a:pPr indent="0" marL="0">
              <a:lnSpc>
                <a:spcPts val="7400"/>
              </a:lnSpc>
              <a:buNone/>
            </a:pPr>
            <a:r>
              <a:rPr lang="en-US" sz="6000" b="1" dirty="0">
                <a:solidFill>
                  <a:srgbClr val="FFFFFF"/>
                </a:solidFill>
                <a:latin typeface="Arial" pitchFamily="34" charset="0"/>
                <a:ea typeface="Arial" pitchFamily="34" charset="-122"/>
                <a:cs typeface="Arial" pitchFamily="34" charset="-120"/>
              </a:rPr>
              <a:t>happened</a:t>
            </a:r>
            <a:endParaRPr lang="en-US" sz="6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It is not your fault. It is not too late.</a:t>
            </a:r>
            <a:endParaRPr lang="en-US" sz="4000" dirty="0"/>
          </a:p>
        </p:txBody>
      </p:sp>
      <p:sp>
        <p:nvSpPr>
          <p:cNvPr id="4" name="Text 1"/>
          <p:cNvSpPr/>
          <p:nvPr/>
        </p:nvSpPr>
        <p:spPr>
          <a:xfrm>
            <a:off x="685800" y="1783080"/>
            <a:ext cx="10789920" cy="1005840"/>
          </a:xfrm>
          <a:prstGeom prst="rect">
            <a:avLst/>
          </a:prstGeom>
          <a:noFill/>
          <a:ln/>
        </p:spPr>
        <p:txBody>
          <a:bodyPr wrap="square" lIns="0" tIns="0" rIns="0" bIns="0" rtlCol="0" anchor="ctr"/>
          <a:lstStyle/>
          <a:p>
            <a:pPr indent="0" marL="0">
              <a:lnSpc>
                <a:spcPts val="3400"/>
              </a:lnSpc>
              <a:buNone/>
            </a:pPr>
            <a:r>
              <a:rPr lang="en-US" sz="2400" dirty="0">
                <a:solidFill>
                  <a:srgbClr val="5A5A5A"/>
                </a:solidFill>
                <a:latin typeface="Arial" pitchFamily="34" charset="0"/>
                <a:ea typeface="Arial" pitchFamily="34" charset="-122"/>
                <a:cs typeface="Arial" pitchFamily="34" charset="-120"/>
              </a:rPr>
              <a:t>The shame is the last part of the scam.</a:t>
            </a:r>
            <a:endParaRPr lang="en-US" sz="2400" dirty="0"/>
          </a:p>
          <a:p>
            <a:pPr indent="0" marL="0">
              <a:lnSpc>
                <a:spcPts val="3400"/>
              </a:lnSpc>
              <a:buNone/>
            </a:pPr>
            <a:r>
              <a:rPr lang="en-US" sz="2400" dirty="0">
                <a:solidFill>
                  <a:srgbClr val="5A5A5A"/>
                </a:solidFill>
                <a:latin typeface="Arial" pitchFamily="34" charset="0"/>
                <a:ea typeface="Arial" pitchFamily="34" charset="-122"/>
                <a:cs typeface="Arial" pitchFamily="34" charset="-120"/>
              </a:rPr>
              <a:t>It keeps people quiet long enough for the money to disappear.</a:t>
            </a:r>
            <a:endParaRPr lang="en-US" sz="2400" dirty="0"/>
          </a:p>
        </p:txBody>
      </p:sp>
      <p:sp>
        <p:nvSpPr>
          <p:cNvPr id="5" name="Shape 2"/>
          <p:cNvSpPr/>
          <p:nvPr/>
        </p:nvSpPr>
        <p:spPr>
          <a:xfrm>
            <a:off x="685800" y="3063240"/>
            <a:ext cx="502920" cy="502920"/>
          </a:xfrm>
          <a:prstGeom prst="ellipse">
            <a:avLst/>
          </a:prstGeom>
          <a:solidFill>
            <a:srgbClr val="141414"/>
          </a:solidFill>
          <a:ln/>
        </p:spPr>
      </p:sp>
      <p:sp>
        <p:nvSpPr>
          <p:cNvPr id="6" name="Text 3"/>
          <p:cNvSpPr/>
          <p:nvPr/>
        </p:nvSpPr>
        <p:spPr>
          <a:xfrm>
            <a:off x="685800" y="30632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1</a:t>
            </a:r>
            <a:endParaRPr lang="en-US" sz="2000" dirty="0"/>
          </a:p>
        </p:txBody>
      </p:sp>
      <p:sp>
        <p:nvSpPr>
          <p:cNvPr id="7" name="Text 4"/>
          <p:cNvSpPr/>
          <p:nvPr/>
        </p:nvSpPr>
        <p:spPr>
          <a:xfrm>
            <a:off x="1508760" y="3008376"/>
            <a:ext cx="9875520" cy="438912"/>
          </a:xfrm>
          <a:prstGeom prst="rect">
            <a:avLst/>
          </a:prstGeom>
          <a:noFill/>
          <a:ln/>
        </p:spPr>
        <p:txBody>
          <a:bodyPr wrap="square" lIns="0" tIns="0" rIns="0" bIns="0" rtlCol="0" anchor="ctr"/>
          <a:lstStyle/>
          <a:p>
            <a:pPr indent="0" marL="0">
              <a:buNone/>
            </a:pPr>
            <a:r>
              <a:rPr lang="en-US" sz="2700" b="1" dirty="0">
                <a:solidFill>
                  <a:srgbClr val="141414"/>
                </a:solidFill>
                <a:latin typeface="Arial" pitchFamily="34" charset="0"/>
                <a:ea typeface="Arial" pitchFamily="34" charset="-122"/>
                <a:cs typeface="Arial" pitchFamily="34" charset="-120"/>
              </a:rPr>
              <a:t>Call your bank now</a:t>
            </a:r>
            <a:endParaRPr lang="en-US" sz="2700" dirty="0"/>
          </a:p>
        </p:txBody>
      </p:sp>
      <p:sp>
        <p:nvSpPr>
          <p:cNvPr id="8" name="Text 5"/>
          <p:cNvSpPr/>
          <p:nvPr/>
        </p:nvSpPr>
        <p:spPr>
          <a:xfrm>
            <a:off x="1508760" y="3447288"/>
            <a:ext cx="9875520" cy="411480"/>
          </a:xfrm>
          <a:prstGeom prst="rect">
            <a:avLst/>
          </a:prstGeom>
          <a:noFill/>
          <a:ln/>
        </p:spPr>
        <p:txBody>
          <a:bodyPr wrap="square" lIns="0" tIns="0" rIns="0" bIns="0" rtlCol="0" anchor="ctr"/>
          <a:lstStyle/>
          <a:p>
            <a:pPr indent="0" marL="0">
              <a:buNone/>
            </a:pPr>
            <a:r>
              <a:rPr lang="en-US" sz="1900" dirty="0">
                <a:solidFill>
                  <a:srgbClr val="5A5A5A"/>
                </a:solidFill>
                <a:latin typeface="Arial" pitchFamily="34" charset="0"/>
                <a:ea typeface="Arial" pitchFamily="34" charset="-122"/>
                <a:cs typeface="Arial" pitchFamily="34" charset="-120"/>
              </a:rPr>
              <a:t>On the number on your card. Say: “I am reporting fraud and I need to recall a payment.”</a:t>
            </a:r>
            <a:endParaRPr lang="en-US" sz="1900" dirty="0"/>
          </a:p>
        </p:txBody>
      </p:sp>
      <p:sp>
        <p:nvSpPr>
          <p:cNvPr id="9" name="Shape 6"/>
          <p:cNvSpPr/>
          <p:nvPr/>
        </p:nvSpPr>
        <p:spPr>
          <a:xfrm>
            <a:off x="685800" y="4206240"/>
            <a:ext cx="502920" cy="502920"/>
          </a:xfrm>
          <a:prstGeom prst="ellipse">
            <a:avLst/>
          </a:prstGeom>
          <a:solidFill>
            <a:srgbClr val="141414"/>
          </a:solidFill>
          <a:ln/>
        </p:spPr>
      </p:sp>
      <p:sp>
        <p:nvSpPr>
          <p:cNvPr id="10" name="Text 7"/>
          <p:cNvSpPr/>
          <p:nvPr/>
        </p:nvSpPr>
        <p:spPr>
          <a:xfrm>
            <a:off x="685800" y="42062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2</a:t>
            </a:r>
            <a:endParaRPr lang="en-US" sz="2000" dirty="0"/>
          </a:p>
        </p:txBody>
      </p:sp>
      <p:sp>
        <p:nvSpPr>
          <p:cNvPr id="11" name="Text 8"/>
          <p:cNvSpPr/>
          <p:nvPr/>
        </p:nvSpPr>
        <p:spPr>
          <a:xfrm>
            <a:off x="1508760" y="4151376"/>
            <a:ext cx="9875520" cy="438912"/>
          </a:xfrm>
          <a:prstGeom prst="rect">
            <a:avLst/>
          </a:prstGeom>
          <a:noFill/>
          <a:ln/>
        </p:spPr>
        <p:txBody>
          <a:bodyPr wrap="square" lIns="0" tIns="0" rIns="0" bIns="0" rtlCol="0" anchor="ctr"/>
          <a:lstStyle/>
          <a:p>
            <a:pPr indent="0" marL="0">
              <a:buNone/>
            </a:pPr>
            <a:r>
              <a:rPr lang="en-US" sz="2700" b="1" dirty="0">
                <a:solidFill>
                  <a:srgbClr val="141414"/>
                </a:solidFill>
                <a:latin typeface="Arial" pitchFamily="34" charset="0"/>
                <a:ea typeface="Arial" pitchFamily="34" charset="-122"/>
                <a:cs typeface="Arial" pitchFamily="34" charset="-120"/>
              </a:rPr>
              <a:t>Keep everything</a:t>
            </a:r>
            <a:endParaRPr lang="en-US" sz="2700" dirty="0"/>
          </a:p>
        </p:txBody>
      </p:sp>
      <p:sp>
        <p:nvSpPr>
          <p:cNvPr id="12" name="Text 9"/>
          <p:cNvSpPr/>
          <p:nvPr/>
        </p:nvSpPr>
        <p:spPr>
          <a:xfrm>
            <a:off x="1508760" y="4590288"/>
            <a:ext cx="9875520" cy="411480"/>
          </a:xfrm>
          <a:prstGeom prst="rect">
            <a:avLst/>
          </a:prstGeom>
          <a:noFill/>
          <a:ln/>
        </p:spPr>
        <p:txBody>
          <a:bodyPr wrap="square" lIns="0" tIns="0" rIns="0" bIns="0" rtlCol="0" anchor="ctr"/>
          <a:lstStyle/>
          <a:p>
            <a:pPr indent="0" marL="0">
              <a:buNone/>
            </a:pPr>
            <a:r>
              <a:rPr lang="en-US" sz="1900" dirty="0">
                <a:solidFill>
                  <a:srgbClr val="5A5A5A"/>
                </a:solidFill>
                <a:latin typeface="Arial" pitchFamily="34" charset="0"/>
                <a:ea typeface="Arial" pitchFamily="34" charset="-122"/>
                <a:cs typeface="Arial" pitchFamily="34" charset="-120"/>
              </a:rPr>
              <a:t>Don't delete the texts or emails. They're evidence.</a:t>
            </a:r>
            <a:endParaRPr lang="en-US" sz="1900" dirty="0"/>
          </a:p>
        </p:txBody>
      </p:sp>
      <p:sp>
        <p:nvSpPr>
          <p:cNvPr id="13" name="Shape 10"/>
          <p:cNvSpPr/>
          <p:nvPr/>
        </p:nvSpPr>
        <p:spPr>
          <a:xfrm>
            <a:off x="685800" y="5349240"/>
            <a:ext cx="502920" cy="502920"/>
          </a:xfrm>
          <a:prstGeom prst="ellipse">
            <a:avLst/>
          </a:prstGeom>
          <a:solidFill>
            <a:srgbClr val="141414"/>
          </a:solidFill>
          <a:ln/>
        </p:spPr>
      </p:sp>
      <p:sp>
        <p:nvSpPr>
          <p:cNvPr id="14" name="Text 11"/>
          <p:cNvSpPr/>
          <p:nvPr/>
        </p:nvSpPr>
        <p:spPr>
          <a:xfrm>
            <a:off x="685800" y="53492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Arial" pitchFamily="34" charset="0"/>
                <a:ea typeface="Arial" pitchFamily="34" charset="-122"/>
                <a:cs typeface="Arial" pitchFamily="34" charset="-120"/>
              </a:rPr>
              <a:t>3</a:t>
            </a:r>
            <a:endParaRPr lang="en-US" sz="2000" dirty="0"/>
          </a:p>
        </p:txBody>
      </p:sp>
      <p:sp>
        <p:nvSpPr>
          <p:cNvPr id="15" name="Text 12"/>
          <p:cNvSpPr/>
          <p:nvPr/>
        </p:nvSpPr>
        <p:spPr>
          <a:xfrm>
            <a:off x="1508760" y="5294376"/>
            <a:ext cx="9875520" cy="438912"/>
          </a:xfrm>
          <a:prstGeom prst="rect">
            <a:avLst/>
          </a:prstGeom>
          <a:noFill/>
          <a:ln/>
        </p:spPr>
        <p:txBody>
          <a:bodyPr wrap="square" lIns="0" tIns="0" rIns="0" bIns="0" rtlCol="0" anchor="ctr"/>
          <a:lstStyle/>
          <a:p>
            <a:pPr indent="0" marL="0">
              <a:buNone/>
            </a:pPr>
            <a:r>
              <a:rPr lang="en-US" sz="2700" b="1" dirty="0">
                <a:solidFill>
                  <a:srgbClr val="141414"/>
                </a:solidFill>
                <a:latin typeface="Arial" pitchFamily="34" charset="0"/>
                <a:ea typeface="Arial" pitchFamily="34" charset="-122"/>
                <a:cs typeface="Arial" pitchFamily="34" charset="-120"/>
              </a:rPr>
              <a:t>Tell one person</a:t>
            </a:r>
            <a:endParaRPr lang="en-US" sz="2700" dirty="0"/>
          </a:p>
        </p:txBody>
      </p:sp>
      <p:sp>
        <p:nvSpPr>
          <p:cNvPr id="16" name="Text 13"/>
          <p:cNvSpPr/>
          <p:nvPr/>
        </p:nvSpPr>
        <p:spPr>
          <a:xfrm>
            <a:off x="1508760" y="5733288"/>
            <a:ext cx="9875520" cy="411480"/>
          </a:xfrm>
          <a:prstGeom prst="rect">
            <a:avLst/>
          </a:prstGeom>
          <a:noFill/>
          <a:ln/>
        </p:spPr>
        <p:txBody>
          <a:bodyPr wrap="square" lIns="0" tIns="0" rIns="0" bIns="0" rtlCol="0" anchor="ctr"/>
          <a:lstStyle/>
          <a:p>
            <a:pPr indent="0" marL="0">
              <a:buNone/>
            </a:pPr>
            <a:r>
              <a:rPr lang="en-US" sz="1900" dirty="0">
                <a:solidFill>
                  <a:srgbClr val="5A5A5A"/>
                </a:solidFill>
                <a:latin typeface="Arial" pitchFamily="34" charset="0"/>
                <a:ea typeface="Arial" pitchFamily="34" charset="-122"/>
                <a:cs typeface="Arial" pitchFamily="34" charset="-120"/>
              </a:rPr>
              <a:t>Not so they can fix it. So you're not carrying it alone.</a:t>
            </a:r>
            <a:endParaRPr lang="en-US" sz="1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Free help. No judgment.</a:t>
            </a:r>
            <a:endParaRPr lang="en-US" sz="4000" dirty="0"/>
          </a:p>
        </p:txBody>
      </p:sp>
      <p:sp>
        <p:nvSpPr>
          <p:cNvPr id="4" name="Text 1"/>
          <p:cNvSpPr/>
          <p:nvPr/>
        </p:nvSpPr>
        <p:spPr>
          <a:xfrm>
            <a:off x="685800" y="1965960"/>
            <a:ext cx="7498080" cy="1097280"/>
          </a:xfrm>
          <a:prstGeom prst="rect">
            <a:avLst/>
          </a:prstGeom>
          <a:noFill/>
          <a:ln/>
        </p:spPr>
        <p:txBody>
          <a:bodyPr wrap="square" lIns="0" tIns="0" rIns="0" bIns="0" rtlCol="0" anchor="ctr"/>
          <a:lstStyle/>
          <a:p>
            <a:pPr indent="0" marL="0">
              <a:buNone/>
            </a:pPr>
            <a:r>
              <a:rPr lang="en-US" sz="7200" b="1" dirty="0">
                <a:solidFill>
                  <a:srgbClr val="141414"/>
                </a:solidFill>
                <a:latin typeface="Arial" pitchFamily="34" charset="0"/>
                <a:ea typeface="Arial" pitchFamily="34" charset="-122"/>
                <a:cs typeface="Arial" pitchFamily="34" charset="-120"/>
              </a:rPr>
              <a:t>833-372-8311</a:t>
            </a:r>
            <a:endParaRPr lang="en-US" sz="7200" dirty="0"/>
          </a:p>
        </p:txBody>
      </p:sp>
      <p:sp>
        <p:nvSpPr>
          <p:cNvPr id="5" name="Text 2"/>
          <p:cNvSpPr/>
          <p:nvPr/>
        </p:nvSpPr>
        <p:spPr>
          <a:xfrm>
            <a:off x="685800" y="3044952"/>
            <a:ext cx="7772400" cy="457200"/>
          </a:xfrm>
          <a:prstGeom prst="rect">
            <a:avLst/>
          </a:prstGeom>
          <a:noFill/>
          <a:ln/>
        </p:spPr>
        <p:txBody>
          <a:bodyPr wrap="square" lIns="0" tIns="0" rIns="0" bIns="0" rtlCol="0" anchor="ctr"/>
          <a:lstStyle/>
          <a:p>
            <a:pPr indent="0" marL="0">
              <a:buNone/>
            </a:pPr>
            <a:r>
              <a:rPr lang="en-US" sz="2600" b="1" dirty="0">
                <a:solidFill>
                  <a:srgbClr val="141414"/>
                </a:solidFill>
                <a:latin typeface="Arial" pitchFamily="34" charset="0"/>
                <a:ea typeface="Arial" pitchFamily="34" charset="-122"/>
                <a:cs typeface="Arial" pitchFamily="34" charset="-120"/>
              </a:rPr>
              <a:t>National Elder Fraud Hotline</a:t>
            </a:r>
            <a:endParaRPr lang="en-US" sz="2600" dirty="0"/>
          </a:p>
        </p:txBody>
      </p:sp>
      <p:sp>
        <p:nvSpPr>
          <p:cNvPr id="6" name="Text 3"/>
          <p:cNvSpPr/>
          <p:nvPr/>
        </p:nvSpPr>
        <p:spPr>
          <a:xfrm>
            <a:off x="685800" y="3502152"/>
            <a:ext cx="7772400" cy="411480"/>
          </a:xfrm>
          <a:prstGeom prst="rect">
            <a:avLst/>
          </a:prstGeom>
          <a:noFill/>
          <a:ln/>
        </p:spPr>
        <p:txBody>
          <a:bodyPr wrap="square" lIns="0" tIns="0" rIns="0" bIns="0" rtlCol="0" anchor="ctr"/>
          <a:lstStyle/>
          <a:p>
            <a:pPr indent="0" marL="0">
              <a:buNone/>
            </a:pPr>
            <a:r>
              <a:rPr lang="en-US" sz="1800" dirty="0">
                <a:solidFill>
                  <a:srgbClr val="5A5A5A"/>
                </a:solidFill>
                <a:latin typeface="Arial" pitchFamily="34" charset="0"/>
                <a:ea typeface="Arial" pitchFamily="34" charset="-122"/>
                <a:cs typeface="Arial" pitchFamily="34" charset="-120"/>
              </a:rPr>
              <a:t>Mon–Fri, 10–6 Eastern · U.S. Dept. of Justice</a:t>
            </a:r>
            <a:endParaRPr lang="en-US" sz="1800" dirty="0"/>
          </a:p>
        </p:txBody>
      </p:sp>
      <p:sp>
        <p:nvSpPr>
          <p:cNvPr id="7" name="Text 4"/>
          <p:cNvSpPr/>
          <p:nvPr/>
        </p:nvSpPr>
        <p:spPr>
          <a:xfrm>
            <a:off x="685800" y="4114800"/>
            <a:ext cx="7498080" cy="1097280"/>
          </a:xfrm>
          <a:prstGeom prst="rect">
            <a:avLst/>
          </a:prstGeom>
          <a:noFill/>
          <a:ln/>
        </p:spPr>
        <p:txBody>
          <a:bodyPr wrap="square" lIns="0" tIns="0" rIns="0" bIns="0" rtlCol="0" anchor="ctr"/>
          <a:lstStyle/>
          <a:p>
            <a:pPr indent="0" marL="0">
              <a:buNone/>
            </a:pPr>
            <a:r>
              <a:rPr lang="en-US" sz="7200" b="1" dirty="0">
                <a:solidFill>
                  <a:srgbClr val="141414"/>
                </a:solidFill>
                <a:latin typeface="Arial" pitchFamily="34" charset="0"/>
                <a:ea typeface="Arial" pitchFamily="34" charset="-122"/>
                <a:cs typeface="Arial" pitchFamily="34" charset="-120"/>
              </a:rPr>
              <a:t>877-908-3360</a:t>
            </a:r>
            <a:endParaRPr lang="en-US" sz="7200" dirty="0"/>
          </a:p>
        </p:txBody>
      </p:sp>
      <p:sp>
        <p:nvSpPr>
          <p:cNvPr id="8" name="Text 5"/>
          <p:cNvSpPr/>
          <p:nvPr/>
        </p:nvSpPr>
        <p:spPr>
          <a:xfrm>
            <a:off x="685800" y="5193792"/>
            <a:ext cx="7772400" cy="457200"/>
          </a:xfrm>
          <a:prstGeom prst="rect">
            <a:avLst/>
          </a:prstGeom>
          <a:noFill/>
          <a:ln/>
        </p:spPr>
        <p:txBody>
          <a:bodyPr wrap="square" lIns="0" tIns="0" rIns="0" bIns="0" rtlCol="0" anchor="ctr"/>
          <a:lstStyle/>
          <a:p>
            <a:pPr indent="0" marL="0">
              <a:buNone/>
            </a:pPr>
            <a:r>
              <a:rPr lang="en-US" sz="2600" b="1" dirty="0">
                <a:solidFill>
                  <a:srgbClr val="141414"/>
                </a:solidFill>
                <a:latin typeface="Arial" pitchFamily="34" charset="0"/>
                <a:ea typeface="Arial" pitchFamily="34" charset="-122"/>
                <a:cs typeface="Arial" pitchFamily="34" charset="-120"/>
              </a:rPr>
              <a:t>AARP Fraud Watch Helpline</a:t>
            </a:r>
            <a:endParaRPr lang="en-US" sz="2600" dirty="0"/>
          </a:p>
        </p:txBody>
      </p:sp>
      <p:sp>
        <p:nvSpPr>
          <p:cNvPr id="9" name="Text 6"/>
          <p:cNvSpPr/>
          <p:nvPr/>
        </p:nvSpPr>
        <p:spPr>
          <a:xfrm>
            <a:off x="685800" y="5650992"/>
            <a:ext cx="7772400" cy="411480"/>
          </a:xfrm>
          <a:prstGeom prst="rect">
            <a:avLst/>
          </a:prstGeom>
          <a:noFill/>
          <a:ln/>
        </p:spPr>
        <p:txBody>
          <a:bodyPr wrap="square" lIns="0" tIns="0" rIns="0" bIns="0" rtlCol="0" anchor="ctr"/>
          <a:lstStyle/>
          <a:p>
            <a:pPr indent="0" marL="0">
              <a:buNone/>
            </a:pPr>
            <a:r>
              <a:rPr lang="en-US" sz="1800" dirty="0">
                <a:solidFill>
                  <a:srgbClr val="5A5A5A"/>
                </a:solidFill>
                <a:latin typeface="Arial" pitchFamily="34" charset="0"/>
                <a:ea typeface="Arial" pitchFamily="34" charset="-122"/>
                <a:cs typeface="Arial" pitchFamily="34" charset="-120"/>
              </a:rPr>
              <a:t>Mon–Fri, 8–8 Eastern · Free for anyone, member or not</a:t>
            </a:r>
            <a:endParaRPr lang="en-US" sz="1800" dirty="0"/>
          </a:p>
        </p:txBody>
      </p:sp>
      <p:sp>
        <p:nvSpPr>
          <p:cNvPr id="10" name="Text 7"/>
          <p:cNvSpPr/>
          <p:nvPr/>
        </p:nvSpPr>
        <p:spPr>
          <a:xfrm>
            <a:off x="8138160" y="2103120"/>
            <a:ext cx="3566160" cy="1463040"/>
          </a:xfrm>
          <a:prstGeom prst="rect">
            <a:avLst/>
          </a:prstGeom>
          <a:noFill/>
          <a:ln/>
        </p:spPr>
        <p:txBody>
          <a:bodyPr wrap="square" lIns="0" tIns="0" rIns="0" bIns="0" rtlCol="0" anchor="ctr"/>
          <a:lstStyle/>
          <a:p>
            <a:pPr indent="0" marL="0">
              <a:lnSpc>
                <a:spcPts val="2600"/>
              </a:lnSpc>
              <a:buNone/>
            </a:pPr>
            <a:r>
              <a:rPr lang="en-US" sz="1700" dirty="0">
                <a:solidFill>
                  <a:srgbClr val="141414"/>
                </a:solidFill>
                <a:latin typeface="Arial" pitchFamily="34" charset="0"/>
                <a:ea typeface="Arial" pitchFamily="34" charset="-122"/>
                <a:cs typeface="Arial" pitchFamily="34" charset="-120"/>
              </a:rPr>
              <a:t>Interpreters available.</a:t>
            </a:r>
            <a:endParaRPr lang="en-US" sz="1700" dirty="0"/>
          </a:p>
          <a:p>
            <a:pPr indent="0" marL="0">
              <a:lnSpc>
                <a:spcPts val="2600"/>
              </a:lnSpc>
              <a:buNone/>
            </a:pPr>
            <a:r>
              <a:rPr lang="en-US" sz="1700" dirty="0">
                <a:solidFill>
                  <a:srgbClr val="141414"/>
                </a:solidFill>
                <a:latin typeface="Arial" pitchFamily="34" charset="0"/>
                <a:ea typeface="Arial" pitchFamily="34" charset="-122"/>
                <a:cs typeface="Arial" pitchFamily="34" charset="-120"/>
              </a:rPr>
              <a:t>Ask in English: your language, then “please.”</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554480"/>
            <a:ext cx="10789920" cy="2194560"/>
          </a:xfrm>
          <a:prstGeom prst="rect">
            <a:avLst/>
          </a:prstGeom>
          <a:noFill/>
          <a:ln/>
        </p:spPr>
        <p:txBody>
          <a:bodyPr wrap="square" lIns="0" tIns="0" rIns="0" bIns="0" rtlCol="0" anchor="ctr"/>
          <a:lstStyle/>
          <a:p>
            <a:pPr indent="0" marL="0">
              <a:lnSpc>
                <a:spcPts val="6200"/>
              </a:lnSpc>
              <a:buNone/>
            </a:pPr>
            <a:r>
              <a:rPr lang="en-US" sz="4600" b="1" dirty="0">
                <a:solidFill>
                  <a:srgbClr val="FFFFFF"/>
                </a:solidFill>
                <a:latin typeface="Arial" pitchFamily="34" charset="0"/>
                <a:ea typeface="Arial" pitchFamily="34" charset="-122"/>
                <a:cs typeface="Arial" pitchFamily="34" charset="-120"/>
              </a:rPr>
              <a:t>“Grandma? I'm in trouble.</a:t>
            </a:r>
            <a:endParaRPr lang="en-US" sz="4600" dirty="0"/>
          </a:p>
          <a:p>
            <a:pPr indent="0" marL="0">
              <a:lnSpc>
                <a:spcPts val="6200"/>
              </a:lnSpc>
              <a:buNone/>
            </a:pPr>
            <a:r>
              <a:rPr lang="en-US" sz="4600" b="1" dirty="0">
                <a:solidFill>
                  <a:srgbClr val="FFFFFF"/>
                </a:solidFill>
                <a:latin typeface="Arial" pitchFamily="34" charset="0"/>
                <a:ea typeface="Arial" pitchFamily="34" charset="-122"/>
                <a:cs typeface="Arial" pitchFamily="34" charset="-120"/>
              </a:rPr>
              <a:t>Please don't tell Mom.”</a:t>
            </a:r>
            <a:endParaRPr lang="en-US" sz="4600" dirty="0"/>
          </a:p>
        </p:txBody>
      </p:sp>
      <p:sp>
        <p:nvSpPr>
          <p:cNvPr id="4" name="Text 1"/>
          <p:cNvSpPr/>
          <p:nvPr/>
        </p:nvSpPr>
        <p:spPr>
          <a:xfrm>
            <a:off x="685800" y="4206240"/>
            <a:ext cx="9601200" cy="1280160"/>
          </a:xfrm>
          <a:prstGeom prst="rect">
            <a:avLst/>
          </a:prstGeom>
          <a:noFill/>
          <a:ln/>
        </p:spPr>
        <p:txBody>
          <a:bodyPr wrap="square" lIns="0" tIns="0" rIns="0" bIns="0" rtlCol="0" anchor="ctr"/>
          <a:lstStyle/>
          <a:p>
            <a:pPr indent="0" marL="0">
              <a:lnSpc>
                <a:spcPts val="3200"/>
              </a:lnSpc>
              <a:buNone/>
            </a:pPr>
            <a:r>
              <a:rPr lang="en-US" sz="2200" dirty="0">
                <a:solidFill>
                  <a:srgbClr val="D8D4CC"/>
                </a:solidFill>
                <a:latin typeface="Arial" pitchFamily="34" charset="0"/>
                <a:ea typeface="Arial" pitchFamily="34" charset="-122"/>
                <a:cs typeface="Arial" pitchFamily="34" charset="-120"/>
              </a:rPr>
              <a:t>She had $1,100 in a courier's hands within the hour.</a:t>
            </a:r>
            <a:endParaRPr lang="en-US" sz="2200" dirty="0"/>
          </a:p>
          <a:p>
            <a:pPr indent="0" marL="0">
              <a:lnSpc>
                <a:spcPts val="3200"/>
              </a:lnSpc>
              <a:buNone/>
            </a:pPr>
            <a:r>
              <a:rPr lang="en-US" sz="2200" dirty="0">
                <a:solidFill>
                  <a:srgbClr val="D8D4CC"/>
                </a:solidFill>
                <a:latin typeface="Arial" pitchFamily="34" charset="0"/>
                <a:ea typeface="Arial" pitchFamily="34" charset="-122"/>
                <a:cs typeface="Arial" pitchFamily="34" charset="-120"/>
              </a:rPr>
              <a:t>Her grandson was at work the whole time.</a:t>
            </a:r>
            <a:endParaRPr lang="en-US"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Expect the second call.</a:t>
            </a:r>
            <a:endParaRPr lang="en-US" sz="4000" dirty="0"/>
          </a:p>
        </p:txBody>
      </p:sp>
      <p:sp>
        <p:nvSpPr>
          <p:cNvPr id="4" name="Text 1"/>
          <p:cNvSpPr/>
          <p:nvPr/>
        </p:nvSpPr>
        <p:spPr>
          <a:xfrm>
            <a:off x="685800" y="1783080"/>
            <a:ext cx="10789920" cy="1005840"/>
          </a:xfrm>
          <a:prstGeom prst="rect">
            <a:avLst/>
          </a:prstGeom>
          <a:noFill/>
          <a:ln/>
        </p:spPr>
        <p:txBody>
          <a:bodyPr wrap="square" lIns="0" tIns="0" rIns="0" bIns="0" rtlCol="0" anchor="ctr"/>
          <a:lstStyle/>
          <a:p>
            <a:pPr indent="0" marL="0">
              <a:lnSpc>
                <a:spcPts val="3400"/>
              </a:lnSpc>
              <a:buNone/>
            </a:pPr>
            <a:r>
              <a:rPr lang="en-US" sz="2400" dirty="0">
                <a:solidFill>
                  <a:srgbClr val="5A5A5A"/>
                </a:solidFill>
                <a:latin typeface="Arial" pitchFamily="34" charset="0"/>
                <a:ea typeface="Arial" pitchFamily="34" charset="-122"/>
                <a:cs typeface="Arial" pitchFamily="34" charset="-120"/>
              </a:rPr>
              <a:t>People who have been scammed once are targeted again — on purpose.</a:t>
            </a:r>
            <a:endParaRPr lang="en-US" sz="2400" dirty="0"/>
          </a:p>
          <a:p>
            <a:pPr indent="0" marL="0">
              <a:lnSpc>
                <a:spcPts val="3400"/>
              </a:lnSpc>
              <a:buNone/>
            </a:pPr>
            <a:r>
              <a:rPr lang="en-US" sz="2400" dirty="0">
                <a:solidFill>
                  <a:srgbClr val="5A5A5A"/>
                </a:solidFill>
                <a:latin typeface="Arial" pitchFamily="34" charset="0"/>
                <a:ea typeface="Arial" pitchFamily="34" charset="-122"/>
                <a:cs typeface="Arial" pitchFamily="34" charset="-120"/>
              </a:rPr>
              <a:t>Your name goes on a list that is bought and sold.</a:t>
            </a:r>
            <a:endParaRPr lang="en-US" sz="2400" dirty="0"/>
          </a:p>
        </p:txBody>
      </p:sp>
      <p:sp>
        <p:nvSpPr>
          <p:cNvPr id="5" name="Shape 2"/>
          <p:cNvSpPr/>
          <p:nvPr/>
        </p:nvSpPr>
        <p:spPr>
          <a:xfrm>
            <a:off x="685800" y="3200400"/>
            <a:ext cx="10789920" cy="2514600"/>
          </a:xfrm>
          <a:prstGeom prst="rect">
            <a:avLst/>
          </a:prstGeom>
          <a:solidFill>
            <a:srgbClr val="FFFFFF"/>
          </a:solidFill>
          <a:ln w="63500">
            <a:solidFill>
              <a:srgbClr val="9E1B1B"/>
            </a:solidFill>
            <a:prstDash val="solid"/>
          </a:ln>
        </p:spPr>
      </p:sp>
      <p:sp>
        <p:nvSpPr>
          <p:cNvPr id="6" name="Text 3"/>
          <p:cNvSpPr/>
          <p:nvPr/>
        </p:nvSpPr>
        <p:spPr>
          <a:xfrm>
            <a:off x="1143000" y="3383280"/>
            <a:ext cx="9875520" cy="1188720"/>
          </a:xfrm>
          <a:prstGeom prst="rect">
            <a:avLst/>
          </a:prstGeom>
          <a:noFill/>
          <a:ln/>
        </p:spPr>
        <p:txBody>
          <a:bodyPr wrap="square" lIns="0" tIns="0" rIns="0" bIns="0" rtlCol="0" anchor="ctr"/>
          <a:lstStyle/>
          <a:p>
            <a:pPr indent="0" marL="0">
              <a:lnSpc>
                <a:spcPts val="4800"/>
              </a:lnSpc>
              <a:buNone/>
            </a:pPr>
            <a:r>
              <a:rPr lang="en-US" sz="3600" b="1" dirty="0">
                <a:solidFill>
                  <a:srgbClr val="9E1B1B"/>
                </a:solidFill>
                <a:latin typeface="Arial" pitchFamily="34" charset="0"/>
                <a:ea typeface="Arial" pitchFamily="34" charset="-122"/>
                <a:cs typeface="Arial" pitchFamily="34" charset="-120"/>
              </a:rPr>
              <a:t>No legitimate agency ever charges a fee</a:t>
            </a:r>
            <a:endParaRPr lang="en-US" sz="3600" dirty="0"/>
          </a:p>
          <a:p>
            <a:pPr indent="0" marL="0">
              <a:lnSpc>
                <a:spcPts val="4800"/>
              </a:lnSpc>
              <a:buNone/>
            </a:pPr>
            <a:r>
              <a:rPr lang="en-US" sz="3600" b="1" dirty="0">
                <a:solidFill>
                  <a:srgbClr val="9E1B1B"/>
                </a:solidFill>
                <a:latin typeface="Arial" pitchFamily="34" charset="0"/>
                <a:ea typeface="Arial" pitchFamily="34" charset="-122"/>
                <a:cs typeface="Arial" pitchFamily="34" charset="-120"/>
              </a:rPr>
              <a:t>to return your money.</a:t>
            </a:r>
            <a:endParaRPr lang="en-US" sz="3600" dirty="0"/>
          </a:p>
        </p:txBody>
      </p:sp>
      <p:sp>
        <p:nvSpPr>
          <p:cNvPr id="7" name="Text 4"/>
          <p:cNvSpPr/>
          <p:nvPr/>
        </p:nvSpPr>
        <p:spPr>
          <a:xfrm>
            <a:off x="1143000" y="4983480"/>
            <a:ext cx="9875520" cy="548640"/>
          </a:xfrm>
          <a:prstGeom prst="rect">
            <a:avLst/>
          </a:prstGeom>
          <a:noFill/>
          <a:ln/>
        </p:spPr>
        <p:txBody>
          <a:bodyPr wrap="square" lIns="0" tIns="0" rIns="0" bIns="0" rtlCol="0" anchor="ctr"/>
          <a:lstStyle/>
          <a:p>
            <a:pPr indent="0" marL="0">
              <a:buNone/>
            </a:pPr>
            <a:r>
              <a:rPr lang="en-US" sz="2000" dirty="0">
                <a:solidFill>
                  <a:srgbClr val="141414"/>
                </a:solidFill>
                <a:latin typeface="Arial" pitchFamily="34" charset="0"/>
                <a:ea typeface="Arial" pitchFamily="34" charset="-122"/>
                <a:cs typeface="Arial" pitchFamily="34" charset="-120"/>
              </a:rPr>
              <a:t>A “law firm,” a “recovery service,” a “government investigator.” Same crew, or their customers.</a:t>
            </a:r>
            <a:endParaRPr 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So: three steps.</a:t>
            </a:r>
            <a:endParaRPr lang="en-US" sz="4000" dirty="0"/>
          </a:p>
        </p:txBody>
      </p:sp>
      <p:sp>
        <p:nvSpPr>
          <p:cNvPr id="4" name="Text 1"/>
          <p:cNvSpPr/>
          <p:nvPr/>
        </p:nvSpPr>
        <p:spPr>
          <a:xfrm>
            <a:off x="685800" y="1965960"/>
            <a:ext cx="1097280" cy="1188720"/>
          </a:xfrm>
          <a:prstGeom prst="rect">
            <a:avLst/>
          </a:prstGeom>
          <a:noFill/>
          <a:ln/>
        </p:spPr>
        <p:txBody>
          <a:bodyPr wrap="square" lIns="0" tIns="0" rIns="0" bIns="0" rtlCol="0" anchor="ctr"/>
          <a:lstStyle/>
          <a:p>
            <a:pPr indent="0" marL="0">
              <a:buNone/>
            </a:pPr>
            <a:r>
              <a:rPr lang="en-US" sz="8000" b="1" dirty="0">
                <a:solidFill>
                  <a:srgbClr val="141414"/>
                </a:solidFill>
                <a:latin typeface="Arial" pitchFamily="34" charset="0"/>
                <a:ea typeface="Arial" pitchFamily="34" charset="-122"/>
                <a:cs typeface="Arial" pitchFamily="34" charset="-120"/>
              </a:rPr>
              <a:t>1</a:t>
            </a:r>
            <a:endParaRPr lang="en-US" sz="8000" dirty="0"/>
          </a:p>
        </p:txBody>
      </p:sp>
      <p:sp>
        <p:nvSpPr>
          <p:cNvPr id="5" name="Text 2"/>
          <p:cNvSpPr/>
          <p:nvPr/>
        </p:nvSpPr>
        <p:spPr>
          <a:xfrm>
            <a:off x="2057400" y="2011680"/>
            <a:ext cx="9418320" cy="566928"/>
          </a:xfrm>
          <a:prstGeom prst="rect">
            <a:avLst/>
          </a:prstGeom>
          <a:noFill/>
          <a:ln/>
        </p:spPr>
        <p:txBody>
          <a:bodyPr wrap="square" lIns="0" tIns="0" rIns="0" bIns="0" rtlCol="0" anchor="ctr"/>
          <a:lstStyle/>
          <a:p>
            <a:pPr indent="0" marL="0">
              <a:buNone/>
            </a:pPr>
            <a:r>
              <a:rPr lang="en-US" sz="3800" b="1" dirty="0">
                <a:solidFill>
                  <a:srgbClr val="141414"/>
                </a:solidFill>
                <a:latin typeface="Arial" pitchFamily="34" charset="0"/>
                <a:ea typeface="Arial" pitchFamily="34" charset="-122"/>
                <a:cs typeface="Arial" pitchFamily="34" charset="-120"/>
              </a:rPr>
              <a:t>Look up the number yourself.</a:t>
            </a:r>
            <a:endParaRPr lang="en-US" sz="3800" dirty="0"/>
          </a:p>
        </p:txBody>
      </p:sp>
      <p:sp>
        <p:nvSpPr>
          <p:cNvPr id="6" name="Text 3"/>
          <p:cNvSpPr/>
          <p:nvPr/>
        </p:nvSpPr>
        <p:spPr>
          <a:xfrm>
            <a:off x="2057400" y="2651760"/>
            <a:ext cx="9418320" cy="457200"/>
          </a:xfrm>
          <a:prstGeom prst="rect">
            <a:avLst/>
          </a:prstGeom>
          <a:noFill/>
          <a:ln/>
        </p:spPr>
        <p:txBody>
          <a:bodyPr wrap="square" lIns="0" tIns="0" rIns="0" bIns="0" rtlCol="0" anchor="ctr"/>
          <a:lstStyle/>
          <a:p>
            <a:pPr indent="0" marL="0">
              <a:buNone/>
            </a:pPr>
            <a:r>
              <a:rPr lang="en-US" sz="2300" dirty="0">
                <a:solidFill>
                  <a:srgbClr val="5A5A5A"/>
                </a:solidFill>
                <a:latin typeface="Arial" pitchFamily="34" charset="0"/>
                <a:ea typeface="Arial" pitchFamily="34" charset="-122"/>
                <a:cs typeface="Arial" pitchFamily="34" charset="-120"/>
              </a:rPr>
              <a:t>Not the one they gave you.</a:t>
            </a:r>
            <a:endParaRPr lang="en-US" sz="2300" dirty="0"/>
          </a:p>
        </p:txBody>
      </p:sp>
      <p:sp>
        <p:nvSpPr>
          <p:cNvPr id="7" name="Text 4"/>
          <p:cNvSpPr/>
          <p:nvPr/>
        </p:nvSpPr>
        <p:spPr>
          <a:xfrm>
            <a:off x="685800" y="3474720"/>
            <a:ext cx="1097280" cy="1188720"/>
          </a:xfrm>
          <a:prstGeom prst="rect">
            <a:avLst/>
          </a:prstGeom>
          <a:noFill/>
          <a:ln/>
        </p:spPr>
        <p:txBody>
          <a:bodyPr wrap="square" lIns="0" tIns="0" rIns="0" bIns="0" rtlCol="0" anchor="ctr"/>
          <a:lstStyle/>
          <a:p>
            <a:pPr indent="0" marL="0">
              <a:buNone/>
            </a:pPr>
            <a:r>
              <a:rPr lang="en-US" sz="8000" b="1" dirty="0">
                <a:solidFill>
                  <a:srgbClr val="141414"/>
                </a:solidFill>
                <a:latin typeface="Arial" pitchFamily="34" charset="0"/>
                <a:ea typeface="Arial" pitchFamily="34" charset="-122"/>
                <a:cs typeface="Arial" pitchFamily="34" charset="-120"/>
              </a:rPr>
              <a:t>2</a:t>
            </a:r>
            <a:endParaRPr lang="en-US" sz="8000" dirty="0"/>
          </a:p>
        </p:txBody>
      </p:sp>
      <p:sp>
        <p:nvSpPr>
          <p:cNvPr id="8" name="Text 5"/>
          <p:cNvSpPr/>
          <p:nvPr/>
        </p:nvSpPr>
        <p:spPr>
          <a:xfrm>
            <a:off x="2057400" y="3520440"/>
            <a:ext cx="9418320" cy="566928"/>
          </a:xfrm>
          <a:prstGeom prst="rect">
            <a:avLst/>
          </a:prstGeom>
          <a:noFill/>
          <a:ln/>
        </p:spPr>
        <p:txBody>
          <a:bodyPr wrap="square" lIns="0" tIns="0" rIns="0" bIns="0" rtlCol="0" anchor="ctr"/>
          <a:lstStyle/>
          <a:p>
            <a:pPr indent="0" marL="0">
              <a:buNone/>
            </a:pPr>
            <a:r>
              <a:rPr lang="en-US" sz="3800" b="1" dirty="0">
                <a:solidFill>
                  <a:srgbClr val="141414"/>
                </a:solidFill>
                <a:latin typeface="Arial" pitchFamily="34" charset="0"/>
                <a:ea typeface="Arial" pitchFamily="34" charset="-122"/>
                <a:cs typeface="Arial" pitchFamily="34" charset="-120"/>
              </a:rPr>
              <a:t>Call the person yourself.</a:t>
            </a:r>
            <a:endParaRPr lang="en-US" sz="3800" dirty="0"/>
          </a:p>
        </p:txBody>
      </p:sp>
      <p:sp>
        <p:nvSpPr>
          <p:cNvPr id="9" name="Text 6"/>
          <p:cNvSpPr/>
          <p:nvPr/>
        </p:nvSpPr>
        <p:spPr>
          <a:xfrm>
            <a:off x="2057400" y="4160520"/>
            <a:ext cx="9418320" cy="457200"/>
          </a:xfrm>
          <a:prstGeom prst="rect">
            <a:avLst/>
          </a:prstGeom>
          <a:noFill/>
          <a:ln/>
        </p:spPr>
        <p:txBody>
          <a:bodyPr wrap="square" lIns="0" tIns="0" rIns="0" bIns="0" rtlCol="0" anchor="ctr"/>
          <a:lstStyle/>
          <a:p>
            <a:pPr indent="0" marL="0">
              <a:buNone/>
            </a:pPr>
            <a:r>
              <a:rPr lang="en-US" sz="2300" dirty="0">
                <a:solidFill>
                  <a:srgbClr val="5A5A5A"/>
                </a:solidFill>
                <a:latin typeface="Arial" pitchFamily="34" charset="0"/>
                <a:ea typeface="Arial" pitchFamily="34" charset="-122"/>
                <a:cs typeface="Arial" pitchFamily="34" charset="-120"/>
              </a:rPr>
              <a:t>Hang up first.</a:t>
            </a:r>
            <a:endParaRPr lang="en-US" sz="2300" dirty="0"/>
          </a:p>
        </p:txBody>
      </p:sp>
      <p:sp>
        <p:nvSpPr>
          <p:cNvPr id="10" name="Text 7"/>
          <p:cNvSpPr/>
          <p:nvPr/>
        </p:nvSpPr>
        <p:spPr>
          <a:xfrm>
            <a:off x="685800" y="4983480"/>
            <a:ext cx="1097280" cy="1188720"/>
          </a:xfrm>
          <a:prstGeom prst="rect">
            <a:avLst/>
          </a:prstGeom>
          <a:noFill/>
          <a:ln/>
        </p:spPr>
        <p:txBody>
          <a:bodyPr wrap="square" lIns="0" tIns="0" rIns="0" bIns="0" rtlCol="0" anchor="ctr"/>
          <a:lstStyle/>
          <a:p>
            <a:pPr indent="0" marL="0">
              <a:buNone/>
            </a:pPr>
            <a:r>
              <a:rPr lang="en-US" sz="8000" b="1" dirty="0">
                <a:solidFill>
                  <a:srgbClr val="141414"/>
                </a:solidFill>
                <a:latin typeface="Arial" pitchFamily="34" charset="0"/>
                <a:ea typeface="Arial" pitchFamily="34" charset="-122"/>
                <a:cs typeface="Arial" pitchFamily="34" charset="-120"/>
              </a:rPr>
              <a:t>3</a:t>
            </a:r>
            <a:endParaRPr lang="en-US" sz="8000" dirty="0"/>
          </a:p>
        </p:txBody>
      </p:sp>
      <p:sp>
        <p:nvSpPr>
          <p:cNvPr id="11" name="Text 8"/>
          <p:cNvSpPr/>
          <p:nvPr/>
        </p:nvSpPr>
        <p:spPr>
          <a:xfrm>
            <a:off x="2057400" y="5029200"/>
            <a:ext cx="9418320" cy="566928"/>
          </a:xfrm>
          <a:prstGeom prst="rect">
            <a:avLst/>
          </a:prstGeom>
          <a:noFill/>
          <a:ln/>
        </p:spPr>
        <p:txBody>
          <a:bodyPr wrap="square" lIns="0" tIns="0" rIns="0" bIns="0" rtlCol="0" anchor="ctr"/>
          <a:lstStyle/>
          <a:p>
            <a:pPr indent="0" marL="0">
              <a:buNone/>
            </a:pPr>
            <a:r>
              <a:rPr lang="en-US" sz="3800" b="1" dirty="0">
                <a:solidFill>
                  <a:srgbClr val="141414"/>
                </a:solidFill>
                <a:latin typeface="Arial" pitchFamily="34" charset="0"/>
                <a:ea typeface="Arial" pitchFamily="34" charset="-122"/>
                <a:cs typeface="Arial" pitchFamily="34" charset="-120"/>
              </a:rPr>
              <a:t>Wait a day.</a:t>
            </a:r>
            <a:endParaRPr lang="en-US" sz="3800" dirty="0"/>
          </a:p>
        </p:txBody>
      </p:sp>
      <p:sp>
        <p:nvSpPr>
          <p:cNvPr id="12" name="Text 9"/>
          <p:cNvSpPr/>
          <p:nvPr/>
        </p:nvSpPr>
        <p:spPr>
          <a:xfrm>
            <a:off x="2057400" y="5669280"/>
            <a:ext cx="9418320" cy="457200"/>
          </a:xfrm>
          <a:prstGeom prst="rect">
            <a:avLst/>
          </a:prstGeom>
          <a:noFill/>
          <a:ln/>
        </p:spPr>
        <p:txBody>
          <a:bodyPr wrap="square" lIns="0" tIns="0" rIns="0" bIns="0" rtlCol="0" anchor="ctr"/>
          <a:lstStyle/>
          <a:p>
            <a:pPr indent="0" marL="0">
              <a:buNone/>
            </a:pPr>
            <a:r>
              <a:rPr lang="en-US" sz="2300" dirty="0">
                <a:solidFill>
                  <a:srgbClr val="5A5A5A"/>
                </a:solidFill>
                <a:latin typeface="Arial" pitchFamily="34" charset="0"/>
                <a:ea typeface="Arial" pitchFamily="34" charset="-122"/>
                <a:cs typeface="Arial" pitchFamily="34" charset="-120"/>
              </a:rPr>
              <a:t>Real problems survive a night's sleep.</a:t>
            </a:r>
            <a:endParaRPr lang="en-US" sz="2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1828800"/>
            <a:ext cx="10789920" cy="2011680"/>
          </a:xfrm>
          <a:prstGeom prst="rect">
            <a:avLst/>
          </a:prstGeom>
          <a:noFill/>
          <a:ln/>
        </p:spPr>
        <p:txBody>
          <a:bodyPr wrap="square" lIns="0" tIns="0" rIns="0" bIns="0" rtlCol="0" anchor="ctr"/>
          <a:lstStyle/>
          <a:p>
            <a:pPr indent="0" marL="0">
              <a:lnSpc>
                <a:spcPts val="6800"/>
              </a:lnSpc>
              <a:buNone/>
            </a:pPr>
            <a:r>
              <a:rPr lang="en-US" sz="5200" b="1" dirty="0">
                <a:solidFill>
                  <a:srgbClr val="FFFFFF"/>
                </a:solidFill>
                <a:latin typeface="Arial" pitchFamily="34" charset="0"/>
                <a:ea typeface="Arial" pitchFamily="34" charset="-122"/>
                <a:cs typeface="Arial" pitchFamily="34" charset="-120"/>
              </a:rPr>
              <a:t>You don't have to get</a:t>
            </a:r>
            <a:endParaRPr lang="en-US" sz="5200" dirty="0"/>
          </a:p>
          <a:p>
            <a:pPr indent="0" marL="0">
              <a:lnSpc>
                <a:spcPts val="6800"/>
              </a:lnSpc>
              <a:buNone/>
            </a:pPr>
            <a:r>
              <a:rPr lang="en-US" sz="5200" b="1" dirty="0">
                <a:solidFill>
                  <a:srgbClr val="FFFFFF"/>
                </a:solidFill>
                <a:latin typeface="Arial" pitchFamily="34" charset="0"/>
                <a:ea typeface="Arial" pitchFamily="34" charset="-122"/>
                <a:cs typeface="Arial" pitchFamily="34" charset="-120"/>
              </a:rPr>
              <a:t>suspicious of everybody.</a:t>
            </a:r>
            <a:endParaRPr lang="en-US" sz="5200" dirty="0"/>
          </a:p>
        </p:txBody>
      </p:sp>
      <p:sp>
        <p:nvSpPr>
          <p:cNvPr id="4" name="Text 1"/>
          <p:cNvSpPr/>
          <p:nvPr/>
        </p:nvSpPr>
        <p:spPr>
          <a:xfrm>
            <a:off x="685800" y="3977640"/>
            <a:ext cx="10789920" cy="822960"/>
          </a:xfrm>
          <a:prstGeom prst="rect">
            <a:avLst/>
          </a:prstGeom>
          <a:noFill/>
          <a:ln/>
        </p:spPr>
        <p:txBody>
          <a:bodyPr wrap="square" lIns="0" tIns="0" rIns="0" bIns="0" rtlCol="0" anchor="ctr"/>
          <a:lstStyle/>
          <a:p>
            <a:pPr indent="0" marL="0">
              <a:buNone/>
            </a:pPr>
            <a:r>
              <a:rPr lang="en-US" sz="4000" b="1" dirty="0">
                <a:solidFill>
                  <a:srgbClr val="D8D4CC"/>
                </a:solidFill>
                <a:latin typeface="Arial" pitchFamily="34" charset="0"/>
                <a:ea typeface="Arial" pitchFamily="34" charset="-122"/>
                <a:cs typeface="Arial" pitchFamily="34" charset="-120"/>
              </a:rPr>
              <a:t>You just add one step.</a:t>
            </a:r>
            <a:endParaRPr lang="en-US" sz="4000" dirty="0"/>
          </a:p>
        </p:txBody>
      </p:sp>
      <p:sp>
        <p:nvSpPr>
          <p:cNvPr id="5" name="Text 2"/>
          <p:cNvSpPr/>
          <p:nvPr/>
        </p:nvSpPr>
        <p:spPr>
          <a:xfrm>
            <a:off x="685800" y="5760720"/>
            <a:ext cx="10789920" cy="457200"/>
          </a:xfrm>
          <a:prstGeom prst="rect">
            <a:avLst/>
          </a:prstGeom>
          <a:noFill/>
          <a:ln/>
        </p:spPr>
        <p:txBody>
          <a:bodyPr wrap="square" lIns="0" tIns="0" rIns="0" bIns="0" rtlCol="0" anchor="ctr"/>
          <a:lstStyle/>
          <a:p>
            <a:pPr indent="0" marL="0">
              <a:buNone/>
            </a:pPr>
            <a:r>
              <a:rPr lang="en-US" sz="1800" dirty="0">
                <a:solidFill>
                  <a:srgbClr val="9A958C"/>
                </a:solidFill>
                <a:latin typeface="Arial" pitchFamily="34" charset="0"/>
                <a:ea typeface="Arial" pitchFamily="34" charset="-122"/>
                <a:cs typeface="Arial" pitchFamily="34" charset="-120"/>
              </a:rPr>
              <a:t>trustbutverifyproject.org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She is not foolish.</a:t>
            </a:r>
            <a:endParaRPr lang="en-US" sz="4000" dirty="0"/>
          </a:p>
        </p:txBody>
      </p:sp>
      <p:sp>
        <p:nvSpPr>
          <p:cNvPr id="4" name="Text 1"/>
          <p:cNvSpPr/>
          <p:nvPr/>
        </p:nvSpPr>
        <p:spPr>
          <a:xfrm>
            <a:off x="685800" y="1737360"/>
            <a:ext cx="10515600" cy="548640"/>
          </a:xfrm>
          <a:prstGeom prst="rect">
            <a:avLst/>
          </a:prstGeom>
          <a:noFill/>
          <a:ln/>
        </p:spPr>
        <p:txBody>
          <a:bodyPr wrap="square" lIns="0" tIns="0" rIns="0" bIns="0" rtlCol="0" anchor="ctr"/>
          <a:lstStyle/>
          <a:p>
            <a:pPr indent="0" marL="0">
              <a:buNone/>
            </a:pPr>
            <a:r>
              <a:rPr lang="en-US" sz="2400" dirty="0">
                <a:solidFill>
                  <a:srgbClr val="5A5A5A"/>
                </a:solidFill>
                <a:latin typeface="Arial" pitchFamily="34" charset="0"/>
                <a:ea typeface="Arial" pitchFamily="34" charset="-122"/>
                <a:cs typeface="Arial" pitchFamily="34" charset="-120"/>
              </a:rPr>
              <a:t>She raised four children and ran a business for thirty years.</a:t>
            </a:r>
            <a:endParaRPr lang="en-US" sz="2400" dirty="0"/>
          </a:p>
        </p:txBody>
      </p:sp>
      <p:sp>
        <p:nvSpPr>
          <p:cNvPr id="5" name="Shape 2"/>
          <p:cNvSpPr/>
          <p:nvPr/>
        </p:nvSpPr>
        <p:spPr>
          <a:xfrm>
            <a:off x="685800" y="2697480"/>
            <a:ext cx="566928" cy="566928"/>
          </a:xfrm>
          <a:prstGeom prst="ellipse">
            <a:avLst/>
          </a:prstGeom>
          <a:solidFill>
            <a:srgbClr val="141414"/>
          </a:solidFill>
          <a:ln/>
        </p:spPr>
      </p:sp>
      <p:sp>
        <p:nvSpPr>
          <p:cNvPr id="6" name="Text 3"/>
          <p:cNvSpPr/>
          <p:nvPr/>
        </p:nvSpPr>
        <p:spPr>
          <a:xfrm>
            <a:off x="685800" y="2697480"/>
            <a:ext cx="566928" cy="566928"/>
          </a:xfrm>
          <a:prstGeom prst="rect">
            <a:avLst/>
          </a:prstGeom>
          <a:noFill/>
          <a:ln/>
        </p:spPr>
        <p:txBody>
          <a:bodyPr wrap="square" lIns="0" tIns="0" rIns="0" bIns="0" rtlCol="0" anchor="ctr"/>
          <a:lstStyle/>
          <a:p>
            <a:pPr algn="ctr" indent="0" marL="0">
              <a:buNone/>
            </a:pPr>
            <a:r>
              <a:rPr lang="en-US" sz="2200" b="1" dirty="0">
                <a:solidFill>
                  <a:srgbClr val="FFFFFF"/>
                </a:solidFill>
                <a:latin typeface="Arial" pitchFamily="34" charset="0"/>
                <a:ea typeface="Arial" pitchFamily="34" charset="-122"/>
                <a:cs typeface="Arial" pitchFamily="34" charset="-120"/>
              </a:rPr>
              <a:t>1</a:t>
            </a:r>
            <a:endParaRPr lang="en-US" sz="2200" dirty="0"/>
          </a:p>
        </p:txBody>
      </p:sp>
      <p:sp>
        <p:nvSpPr>
          <p:cNvPr id="7" name="Text 4"/>
          <p:cNvSpPr/>
          <p:nvPr/>
        </p:nvSpPr>
        <p:spPr>
          <a:xfrm>
            <a:off x="1600200" y="2651760"/>
            <a:ext cx="9601200" cy="457200"/>
          </a:xfrm>
          <a:prstGeom prst="rect">
            <a:avLst/>
          </a:prstGeom>
          <a:noFill/>
          <a:ln/>
        </p:spPr>
        <p:txBody>
          <a:bodyPr wrap="square" lIns="0" tIns="0" rIns="0" bIns="0" rtlCol="0" anchor="ctr"/>
          <a:lstStyle/>
          <a:p>
            <a:pPr indent="0" marL="0">
              <a:buNone/>
            </a:pPr>
            <a:r>
              <a:rPr lang="en-US" sz="3000" b="1" dirty="0">
                <a:solidFill>
                  <a:srgbClr val="141414"/>
                </a:solidFill>
                <a:latin typeface="Arial" pitchFamily="34" charset="0"/>
                <a:ea typeface="Arial" pitchFamily="34" charset="-122"/>
                <a:cs typeface="Arial" pitchFamily="34" charset="-120"/>
              </a:rPr>
              <a:t>They do this full time.</a:t>
            </a:r>
            <a:endParaRPr lang="en-US" sz="3000" dirty="0"/>
          </a:p>
        </p:txBody>
      </p:sp>
      <p:sp>
        <p:nvSpPr>
          <p:cNvPr id="8" name="Text 5"/>
          <p:cNvSpPr/>
          <p:nvPr/>
        </p:nvSpPr>
        <p:spPr>
          <a:xfrm>
            <a:off x="1600200" y="3118104"/>
            <a:ext cx="9601200" cy="411480"/>
          </a:xfrm>
          <a:prstGeom prst="rect">
            <a:avLst/>
          </a:prstGeom>
          <a:noFill/>
          <a:ln/>
        </p:spPr>
        <p:txBody>
          <a:bodyPr wrap="square" lIns="0" tIns="0" rIns="0" bIns="0" rtlCol="0" anchor="ctr"/>
          <a:lstStyle/>
          <a:p>
            <a:pPr indent="0" marL="0">
              <a:buNone/>
            </a:pPr>
            <a:r>
              <a:rPr lang="en-US" sz="2100" dirty="0">
                <a:solidFill>
                  <a:srgbClr val="5A5A5A"/>
                </a:solidFill>
                <a:latin typeface="Arial" pitchFamily="34" charset="0"/>
                <a:ea typeface="Arial" pitchFamily="34" charset="-122"/>
                <a:cs typeface="Arial" pitchFamily="34" charset="-120"/>
              </a:rPr>
              <a:t>Call centres. Managers. Quotas.</a:t>
            </a:r>
            <a:endParaRPr lang="en-US" sz="2100" dirty="0"/>
          </a:p>
        </p:txBody>
      </p:sp>
      <p:sp>
        <p:nvSpPr>
          <p:cNvPr id="9" name="Shape 6"/>
          <p:cNvSpPr/>
          <p:nvPr/>
        </p:nvSpPr>
        <p:spPr>
          <a:xfrm>
            <a:off x="685800" y="3931920"/>
            <a:ext cx="566928" cy="566928"/>
          </a:xfrm>
          <a:prstGeom prst="ellipse">
            <a:avLst/>
          </a:prstGeom>
          <a:solidFill>
            <a:srgbClr val="141414"/>
          </a:solidFill>
          <a:ln/>
        </p:spPr>
      </p:sp>
      <p:sp>
        <p:nvSpPr>
          <p:cNvPr id="10" name="Text 7"/>
          <p:cNvSpPr/>
          <p:nvPr/>
        </p:nvSpPr>
        <p:spPr>
          <a:xfrm>
            <a:off x="685800" y="3931920"/>
            <a:ext cx="566928" cy="566928"/>
          </a:xfrm>
          <a:prstGeom prst="rect">
            <a:avLst/>
          </a:prstGeom>
          <a:noFill/>
          <a:ln/>
        </p:spPr>
        <p:txBody>
          <a:bodyPr wrap="square" lIns="0" tIns="0" rIns="0" bIns="0" rtlCol="0" anchor="ctr"/>
          <a:lstStyle/>
          <a:p>
            <a:pPr algn="ctr" indent="0" marL="0">
              <a:buNone/>
            </a:pPr>
            <a:r>
              <a:rPr lang="en-US" sz="2200" b="1" dirty="0">
                <a:solidFill>
                  <a:srgbClr val="FFFFFF"/>
                </a:solidFill>
                <a:latin typeface="Arial" pitchFamily="34" charset="0"/>
                <a:ea typeface="Arial" pitchFamily="34" charset="-122"/>
                <a:cs typeface="Arial" pitchFamily="34" charset="-120"/>
              </a:rPr>
              <a:t>2</a:t>
            </a:r>
            <a:endParaRPr lang="en-US" sz="2200" dirty="0"/>
          </a:p>
        </p:txBody>
      </p:sp>
      <p:sp>
        <p:nvSpPr>
          <p:cNvPr id="11" name="Text 8"/>
          <p:cNvSpPr/>
          <p:nvPr/>
        </p:nvSpPr>
        <p:spPr>
          <a:xfrm>
            <a:off x="1600200" y="3886200"/>
            <a:ext cx="9601200" cy="457200"/>
          </a:xfrm>
          <a:prstGeom prst="rect">
            <a:avLst/>
          </a:prstGeom>
          <a:noFill/>
          <a:ln/>
        </p:spPr>
        <p:txBody>
          <a:bodyPr wrap="square" lIns="0" tIns="0" rIns="0" bIns="0" rtlCol="0" anchor="ctr"/>
          <a:lstStyle/>
          <a:p>
            <a:pPr indent="0" marL="0">
              <a:buNone/>
            </a:pPr>
            <a:r>
              <a:rPr lang="en-US" sz="3000" b="1" dirty="0">
                <a:solidFill>
                  <a:srgbClr val="141414"/>
                </a:solidFill>
                <a:latin typeface="Arial" pitchFamily="34" charset="0"/>
                <a:ea typeface="Arial" pitchFamily="34" charset="-122"/>
                <a:cs typeface="Arial" pitchFamily="34" charset="-120"/>
              </a:rPr>
              <a:t>They work from scripts.</a:t>
            </a:r>
            <a:endParaRPr lang="en-US" sz="3000" dirty="0"/>
          </a:p>
        </p:txBody>
      </p:sp>
      <p:sp>
        <p:nvSpPr>
          <p:cNvPr id="12" name="Text 9"/>
          <p:cNvSpPr/>
          <p:nvPr/>
        </p:nvSpPr>
        <p:spPr>
          <a:xfrm>
            <a:off x="1600200" y="4352544"/>
            <a:ext cx="9601200" cy="411480"/>
          </a:xfrm>
          <a:prstGeom prst="rect">
            <a:avLst/>
          </a:prstGeom>
          <a:noFill/>
          <a:ln/>
        </p:spPr>
        <p:txBody>
          <a:bodyPr wrap="square" lIns="0" tIns="0" rIns="0" bIns="0" rtlCol="0" anchor="ctr"/>
          <a:lstStyle/>
          <a:p>
            <a:pPr indent="0" marL="0">
              <a:buNone/>
            </a:pPr>
            <a:r>
              <a:rPr lang="en-US" sz="2100" dirty="0">
                <a:solidFill>
                  <a:srgbClr val="5A5A5A"/>
                </a:solidFill>
                <a:latin typeface="Arial" pitchFamily="34" charset="0"/>
                <a:ea typeface="Arial" pitchFamily="34" charset="-122"/>
                <a:cs typeface="Arial" pitchFamily="34" charset="-120"/>
              </a:rPr>
              <a:t>Tested on thousands of people.</a:t>
            </a:r>
            <a:endParaRPr lang="en-US" sz="2100" dirty="0"/>
          </a:p>
        </p:txBody>
      </p:sp>
      <p:sp>
        <p:nvSpPr>
          <p:cNvPr id="13" name="Shape 10"/>
          <p:cNvSpPr/>
          <p:nvPr/>
        </p:nvSpPr>
        <p:spPr>
          <a:xfrm>
            <a:off x="685800" y="5166360"/>
            <a:ext cx="566928" cy="566928"/>
          </a:xfrm>
          <a:prstGeom prst="ellipse">
            <a:avLst/>
          </a:prstGeom>
          <a:solidFill>
            <a:srgbClr val="141414"/>
          </a:solidFill>
          <a:ln/>
        </p:spPr>
      </p:sp>
      <p:sp>
        <p:nvSpPr>
          <p:cNvPr id="14" name="Text 11"/>
          <p:cNvSpPr/>
          <p:nvPr/>
        </p:nvSpPr>
        <p:spPr>
          <a:xfrm>
            <a:off x="685800" y="5166360"/>
            <a:ext cx="566928" cy="566928"/>
          </a:xfrm>
          <a:prstGeom prst="rect">
            <a:avLst/>
          </a:prstGeom>
          <a:noFill/>
          <a:ln/>
        </p:spPr>
        <p:txBody>
          <a:bodyPr wrap="square" lIns="0" tIns="0" rIns="0" bIns="0" rtlCol="0" anchor="ctr"/>
          <a:lstStyle/>
          <a:p>
            <a:pPr algn="ctr" indent="0" marL="0">
              <a:buNone/>
            </a:pPr>
            <a:r>
              <a:rPr lang="en-US" sz="2200" b="1" dirty="0">
                <a:solidFill>
                  <a:srgbClr val="FFFFFF"/>
                </a:solidFill>
                <a:latin typeface="Arial" pitchFamily="34" charset="0"/>
                <a:ea typeface="Arial" pitchFamily="34" charset="-122"/>
                <a:cs typeface="Arial" pitchFamily="34" charset="-120"/>
              </a:rPr>
              <a:t>3</a:t>
            </a:r>
            <a:endParaRPr lang="en-US" sz="2200" dirty="0"/>
          </a:p>
        </p:txBody>
      </p:sp>
      <p:sp>
        <p:nvSpPr>
          <p:cNvPr id="15" name="Text 12"/>
          <p:cNvSpPr/>
          <p:nvPr/>
        </p:nvSpPr>
        <p:spPr>
          <a:xfrm>
            <a:off x="1600200" y="5120640"/>
            <a:ext cx="9601200" cy="457200"/>
          </a:xfrm>
          <a:prstGeom prst="rect">
            <a:avLst/>
          </a:prstGeom>
          <a:noFill/>
          <a:ln/>
        </p:spPr>
        <p:txBody>
          <a:bodyPr wrap="square" lIns="0" tIns="0" rIns="0" bIns="0" rtlCol="0" anchor="ctr"/>
          <a:lstStyle/>
          <a:p>
            <a:pPr indent="0" marL="0">
              <a:buNone/>
            </a:pPr>
            <a:r>
              <a:rPr lang="en-US" sz="3000" b="1" dirty="0">
                <a:solidFill>
                  <a:srgbClr val="141414"/>
                </a:solidFill>
                <a:latin typeface="Arial" pitchFamily="34" charset="0"/>
                <a:ea typeface="Arial" pitchFamily="34" charset="-122"/>
                <a:cs typeface="Arial" pitchFamily="34" charset="-120"/>
              </a:rPr>
              <a:t>They practise.</a:t>
            </a:r>
            <a:endParaRPr lang="en-US" sz="3000" dirty="0"/>
          </a:p>
        </p:txBody>
      </p:sp>
      <p:sp>
        <p:nvSpPr>
          <p:cNvPr id="16" name="Text 13"/>
          <p:cNvSpPr/>
          <p:nvPr/>
        </p:nvSpPr>
        <p:spPr>
          <a:xfrm>
            <a:off x="1600200" y="5586984"/>
            <a:ext cx="9601200" cy="411480"/>
          </a:xfrm>
          <a:prstGeom prst="rect">
            <a:avLst/>
          </a:prstGeom>
          <a:noFill/>
          <a:ln/>
        </p:spPr>
        <p:txBody>
          <a:bodyPr wrap="square" lIns="0" tIns="0" rIns="0" bIns="0" rtlCol="0" anchor="ctr"/>
          <a:lstStyle/>
          <a:p>
            <a:pPr indent="0" marL="0">
              <a:buNone/>
            </a:pPr>
            <a:r>
              <a:rPr lang="en-US" sz="2100" dirty="0">
                <a:solidFill>
                  <a:srgbClr val="5A5A5A"/>
                </a:solidFill>
                <a:latin typeface="Arial" pitchFamily="34" charset="0"/>
                <a:ea typeface="Arial" pitchFamily="34" charset="-122"/>
                <a:cs typeface="Arial" pitchFamily="34" charset="-120"/>
              </a:rPr>
              <a:t>You are meeting a professional.</a:t>
            </a:r>
            <a:endParaRPr lang="en-US" sz="2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502920"/>
            <a:ext cx="10789920" cy="109728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This is an industry.</a:t>
            </a:r>
            <a:endParaRPr lang="en-US" sz="4000" dirty="0"/>
          </a:p>
        </p:txBody>
      </p:sp>
      <p:sp>
        <p:nvSpPr>
          <p:cNvPr id="4" name="Text 1"/>
          <p:cNvSpPr/>
          <p:nvPr/>
        </p:nvSpPr>
        <p:spPr>
          <a:xfrm>
            <a:off x="685800" y="1828800"/>
            <a:ext cx="4754880" cy="2194560"/>
          </a:xfrm>
          <a:prstGeom prst="rect">
            <a:avLst/>
          </a:prstGeom>
          <a:noFill/>
          <a:ln/>
        </p:spPr>
        <p:txBody>
          <a:bodyPr wrap="square" lIns="0" tIns="0" rIns="0" bIns="0" rtlCol="0" anchor="ctr"/>
          <a:lstStyle/>
          <a:p>
            <a:pPr indent="0" marL="0">
              <a:buNone/>
            </a:pPr>
            <a:r>
              <a:rPr lang="en-US" sz="15000" b="1" dirty="0">
                <a:solidFill>
                  <a:srgbClr val="141414"/>
                </a:solidFill>
                <a:latin typeface="Arial" pitchFamily="34" charset="0"/>
                <a:ea typeface="Arial" pitchFamily="34" charset="-122"/>
                <a:cs typeface="Arial" pitchFamily="34" charset="-120"/>
              </a:rPr>
              <a:t>$7.7</a:t>
            </a:r>
            <a:endParaRPr lang="en-US" sz="15000" dirty="0"/>
          </a:p>
        </p:txBody>
      </p:sp>
      <p:sp>
        <p:nvSpPr>
          <p:cNvPr id="5" name="Text 2"/>
          <p:cNvSpPr/>
          <p:nvPr/>
        </p:nvSpPr>
        <p:spPr>
          <a:xfrm>
            <a:off x="822960" y="3931920"/>
            <a:ext cx="4572000" cy="548640"/>
          </a:xfrm>
          <a:prstGeom prst="rect">
            <a:avLst/>
          </a:prstGeom>
          <a:noFill/>
          <a:ln/>
        </p:spPr>
        <p:txBody>
          <a:bodyPr wrap="square" lIns="0" tIns="0" rIns="0" bIns="0" rtlCol="0" anchor="ctr"/>
          <a:lstStyle/>
          <a:p>
            <a:pPr indent="0" marL="0">
              <a:buNone/>
            </a:pPr>
            <a:r>
              <a:rPr lang="en-US" sz="3000" b="1" spc="400" kern="0" dirty="0">
                <a:solidFill>
                  <a:srgbClr val="141414"/>
                </a:solidFill>
                <a:latin typeface="Arial" pitchFamily="34" charset="0"/>
                <a:ea typeface="Arial" pitchFamily="34" charset="-122"/>
                <a:cs typeface="Arial" pitchFamily="34" charset="-120"/>
              </a:rPr>
              <a:t>BILLION</a:t>
            </a:r>
            <a:endParaRPr lang="en-US" sz="3000" dirty="0"/>
          </a:p>
        </p:txBody>
      </p:sp>
      <p:sp>
        <p:nvSpPr>
          <p:cNvPr id="6" name="Text 3"/>
          <p:cNvSpPr/>
          <p:nvPr/>
        </p:nvSpPr>
        <p:spPr>
          <a:xfrm>
            <a:off x="685800" y="4526280"/>
            <a:ext cx="5120640" cy="822960"/>
          </a:xfrm>
          <a:prstGeom prst="rect">
            <a:avLst/>
          </a:prstGeom>
          <a:noFill/>
          <a:ln/>
        </p:spPr>
        <p:txBody>
          <a:bodyPr wrap="square" lIns="0" tIns="0" rIns="0" bIns="0" rtlCol="0" anchor="ctr"/>
          <a:lstStyle/>
          <a:p>
            <a:pPr indent="0" marL="0">
              <a:buNone/>
            </a:pPr>
            <a:r>
              <a:rPr lang="en-US" sz="1700" dirty="0">
                <a:solidFill>
                  <a:srgbClr val="5A5A5A"/>
                </a:solidFill>
                <a:latin typeface="Arial" pitchFamily="34" charset="0"/>
                <a:ea typeface="Arial" pitchFamily="34" charset="-122"/>
                <a:cs typeface="Arial" pitchFamily="34" charset="-120"/>
              </a:rPr>
              <a:t>reported lost by Americans over 60, in one year</a:t>
            </a:r>
            <a:endParaRPr lang="en-US" sz="1700" dirty="0"/>
          </a:p>
        </p:txBody>
      </p:sp>
      <p:sp>
        <p:nvSpPr>
          <p:cNvPr id="7" name="Shape 4"/>
          <p:cNvSpPr/>
          <p:nvPr/>
        </p:nvSpPr>
        <p:spPr>
          <a:xfrm>
            <a:off x="6309360" y="1828800"/>
            <a:ext cx="5166360" cy="3200400"/>
          </a:xfrm>
          <a:prstGeom prst="rect">
            <a:avLst/>
          </a:prstGeom>
          <a:solidFill>
            <a:srgbClr val="EFECE6"/>
          </a:solidFill>
          <a:ln/>
        </p:spPr>
      </p:sp>
      <p:sp>
        <p:nvSpPr>
          <p:cNvPr id="8" name="Text 5"/>
          <p:cNvSpPr/>
          <p:nvPr/>
        </p:nvSpPr>
        <p:spPr>
          <a:xfrm>
            <a:off x="6629400" y="2103120"/>
            <a:ext cx="4572000" cy="2651760"/>
          </a:xfrm>
          <a:prstGeom prst="rect">
            <a:avLst/>
          </a:prstGeom>
          <a:noFill/>
          <a:ln/>
        </p:spPr>
        <p:txBody>
          <a:bodyPr wrap="square" lIns="0" tIns="0" rIns="0" bIns="0" rtlCol="0" anchor="t"/>
          <a:lstStyle/>
          <a:p>
            <a:pPr indent="0" marL="0">
              <a:buNone/>
            </a:pPr>
            <a:r>
              <a:rPr lang="en-US" sz="4000" b="1" dirty="0">
                <a:solidFill>
                  <a:srgbClr val="141414"/>
                </a:solidFill>
                <a:latin typeface="Arial" pitchFamily="34" charset="0"/>
                <a:ea typeface="Arial" pitchFamily="34" charset="-122"/>
                <a:cs typeface="Arial" pitchFamily="34" charset="-120"/>
              </a:rPr>
              <a:t>201,266</a:t>
            </a:r>
            <a:endParaRPr lang="en-US" sz="4000" dirty="0"/>
          </a:p>
          <a:p>
            <a:pPr indent="0" marL="0">
              <a:buNone/>
            </a:pPr>
            <a:r>
              <a:rPr lang="en-US" sz="1700" dirty="0">
                <a:solidFill>
                  <a:srgbClr val="5A5A5A"/>
                </a:solidFill>
                <a:latin typeface="Arial" pitchFamily="34" charset="0"/>
                <a:ea typeface="Arial" pitchFamily="34" charset="-122"/>
                <a:cs typeface="Arial" pitchFamily="34" charset="-120"/>
              </a:rPr>
              <a:t>complaints from people 60 and over
</a:t>
            </a:r>
            <a:endParaRPr lang="en-US" sz="4000" dirty="0"/>
          </a:p>
          <a:p>
            <a:pPr indent="0" marL="0">
              <a:buNone/>
            </a:pPr>
            <a:r>
              <a:rPr lang="en-US" sz="4000" b="1" dirty="0">
                <a:solidFill>
                  <a:srgbClr val="141414"/>
                </a:solidFill>
                <a:latin typeface="Arial" pitchFamily="34" charset="0"/>
                <a:ea typeface="Arial" pitchFamily="34" charset="-122"/>
                <a:cs typeface="Arial" pitchFamily="34" charset="-120"/>
              </a:rPr>
              <a:t>$38,501</a:t>
            </a:r>
            <a:endParaRPr lang="en-US" sz="4000" dirty="0"/>
          </a:p>
          <a:p>
            <a:pPr indent="0" marL="0">
              <a:buNone/>
            </a:pPr>
            <a:r>
              <a:rPr lang="en-US" sz="1700" dirty="0">
                <a:solidFill>
                  <a:srgbClr val="5A5A5A"/>
                </a:solidFill>
                <a:latin typeface="Arial" pitchFamily="34" charset="0"/>
                <a:ea typeface="Arial" pitchFamily="34" charset="-122"/>
                <a:cs typeface="Arial" pitchFamily="34" charset="-120"/>
              </a:rPr>
              <a:t>average loss for that age group</a:t>
            </a:r>
            <a:endParaRPr lang="en-US" sz="4000" dirty="0"/>
          </a:p>
        </p:txBody>
      </p:sp>
      <p:sp>
        <p:nvSpPr>
          <p:cNvPr id="9" name="Text 6"/>
          <p:cNvSpPr/>
          <p:nvPr/>
        </p:nvSpPr>
        <p:spPr>
          <a:xfrm>
            <a:off x="685800" y="5943600"/>
            <a:ext cx="7315200" cy="320040"/>
          </a:xfrm>
          <a:prstGeom prst="rect">
            <a:avLst/>
          </a:prstGeom>
          <a:noFill/>
          <a:ln/>
        </p:spPr>
        <p:txBody>
          <a:bodyPr wrap="square" lIns="0" tIns="0" rIns="0" bIns="0" rtlCol="0" anchor="ctr"/>
          <a:lstStyle/>
          <a:p>
            <a:pPr indent="0" marL="0">
              <a:buNone/>
            </a:pPr>
            <a:r>
              <a:rPr lang="en-US" sz="1200" i="1" dirty="0">
                <a:solidFill>
                  <a:srgbClr val="5A5A5A"/>
                </a:solidFill>
                <a:latin typeface="Arial" pitchFamily="34" charset="0"/>
                <a:ea typeface="Arial" pitchFamily="34" charset="-122"/>
                <a:cs typeface="Arial" pitchFamily="34" charset="-120"/>
              </a:rPr>
              <a:t>FBI Internet Crime Complaint Center, 2025</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41414"/>
        </a:solidFill>
      </p:bgPr>
    </p:bg>
    <p:spTree>
      <p:nvGrpSpPr>
        <p:cNvPr id="1" name=""/>
        <p:cNvGrpSpPr/>
        <p:nvPr/>
      </p:nvGrpSpPr>
      <p:grpSpPr>
        <a:xfrm>
          <a:off x="0" y="0"/>
          <a:ext cx="0" cy="0"/>
          <a:chOff x="0" y="0"/>
          <a:chExt cx="0" cy="0"/>
        </a:xfrm>
      </p:grpSpPr>
      <p:sp>
        <p:nvSpPr>
          <p:cNvPr id="3" name="Text 0"/>
          <p:cNvSpPr/>
          <p:nvPr/>
        </p:nvSpPr>
        <p:spPr>
          <a:xfrm>
            <a:off x="685800" y="2194560"/>
            <a:ext cx="10058400" cy="1280160"/>
          </a:xfrm>
          <a:prstGeom prst="rect">
            <a:avLst/>
          </a:prstGeom>
          <a:noFill/>
          <a:ln/>
        </p:spPr>
        <p:txBody>
          <a:bodyPr wrap="square" lIns="0" tIns="0" rIns="0" bIns="0" rtlCol="0" anchor="ctr"/>
          <a:lstStyle/>
          <a:p>
            <a:pPr indent="0" marL="0">
              <a:buNone/>
            </a:pPr>
            <a:r>
              <a:rPr lang="en-US" sz="6600" b="1" dirty="0">
                <a:solidFill>
                  <a:srgbClr val="FFFFFF"/>
                </a:solidFill>
                <a:latin typeface="Arial" pitchFamily="34" charset="0"/>
                <a:ea typeface="Arial" pitchFamily="34" charset="-122"/>
                <a:cs typeface="Arial" pitchFamily="34" charset="-120"/>
              </a:rPr>
              <a:t>The three steps</a:t>
            </a:r>
            <a:endParaRPr lang="en-US" sz="6600" dirty="0"/>
          </a:p>
        </p:txBody>
      </p:sp>
      <p:sp>
        <p:nvSpPr>
          <p:cNvPr id="4" name="Text 1"/>
          <p:cNvSpPr/>
          <p:nvPr/>
        </p:nvSpPr>
        <p:spPr>
          <a:xfrm>
            <a:off x="685800" y="3566160"/>
            <a:ext cx="10058400" cy="731520"/>
          </a:xfrm>
          <a:prstGeom prst="rect">
            <a:avLst/>
          </a:prstGeom>
          <a:noFill/>
          <a:ln/>
        </p:spPr>
        <p:txBody>
          <a:bodyPr wrap="square" lIns="0" tIns="0" rIns="0" bIns="0" rtlCol="0" anchor="ctr"/>
          <a:lstStyle/>
          <a:p>
            <a:pPr indent="0" marL="0">
              <a:buNone/>
            </a:pPr>
            <a:r>
              <a:rPr lang="en-US" sz="2800" dirty="0">
                <a:solidFill>
                  <a:srgbClr val="D8D4CC"/>
                </a:solidFill>
                <a:latin typeface="Arial" pitchFamily="34" charset="0"/>
                <a:ea typeface="Arial" pitchFamily="34" charset="-122"/>
                <a:cs typeface="Arial" pitchFamily="34" charset="-120"/>
              </a:rPr>
              <a:t>Before any money moves.</a:t>
            </a:r>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1234440"/>
            <a:ext cx="2377440" cy="3931920"/>
          </a:xfrm>
          <a:prstGeom prst="rect">
            <a:avLst/>
          </a:prstGeom>
          <a:noFill/>
          <a:ln/>
        </p:spPr>
        <p:txBody>
          <a:bodyPr wrap="square" lIns="0" tIns="0" rIns="0" bIns="0" rtlCol="0" anchor="ctr"/>
          <a:lstStyle/>
          <a:p>
            <a:pPr algn="l" indent="0" marL="0">
              <a:buNone/>
            </a:pPr>
            <a:r>
              <a:rPr lang="en-US" sz="26000" b="1" dirty="0">
                <a:solidFill>
                  <a:srgbClr val="141414"/>
                </a:solidFill>
                <a:latin typeface="Arial" pitchFamily="34" charset="0"/>
                <a:ea typeface="Arial" pitchFamily="34" charset="-122"/>
                <a:cs typeface="Arial" pitchFamily="34" charset="-120"/>
              </a:rPr>
              <a:t>1</a:t>
            </a:r>
            <a:endParaRPr lang="en-US" sz="26000" dirty="0"/>
          </a:p>
        </p:txBody>
      </p:sp>
      <p:sp>
        <p:nvSpPr>
          <p:cNvPr id="4" name="Text 1"/>
          <p:cNvSpPr/>
          <p:nvPr/>
        </p:nvSpPr>
        <p:spPr>
          <a:xfrm>
            <a:off x="3383280" y="1371600"/>
            <a:ext cx="8138160" cy="2377440"/>
          </a:xfrm>
          <a:prstGeom prst="rect">
            <a:avLst/>
          </a:prstGeom>
          <a:noFill/>
          <a:ln/>
        </p:spPr>
        <p:txBody>
          <a:bodyPr wrap="square" lIns="0" tIns="0" rIns="0" bIns="0" rtlCol="0" anchor="ctr"/>
          <a:lstStyle/>
          <a:p>
            <a:pPr indent="0" marL="0">
              <a:lnSpc>
                <a:spcPts val="8000"/>
              </a:lnSpc>
              <a:buNone/>
            </a:pPr>
            <a:r>
              <a:rPr lang="en-US" sz="6600" b="1" dirty="0">
                <a:solidFill>
                  <a:srgbClr val="141414"/>
                </a:solidFill>
                <a:latin typeface="Arial" pitchFamily="34" charset="0"/>
                <a:ea typeface="Arial" pitchFamily="34" charset="-122"/>
                <a:cs typeface="Arial" pitchFamily="34" charset="-120"/>
              </a:rPr>
              <a:t>Look up the number</a:t>
            </a:r>
            <a:endParaRPr lang="en-US" sz="6600" dirty="0"/>
          </a:p>
          <a:p>
            <a:pPr indent="0" marL="0">
              <a:lnSpc>
                <a:spcPts val="8000"/>
              </a:lnSpc>
              <a:buNone/>
            </a:pPr>
            <a:r>
              <a:rPr lang="en-US" sz="6600" b="1" dirty="0">
                <a:solidFill>
                  <a:srgbClr val="141414"/>
                </a:solidFill>
                <a:latin typeface="Arial" pitchFamily="34" charset="0"/>
                <a:ea typeface="Arial" pitchFamily="34" charset="-122"/>
                <a:cs typeface="Arial" pitchFamily="34" charset="-120"/>
              </a:rPr>
              <a:t>yourself.</a:t>
            </a:r>
            <a:endParaRPr lang="en-US" sz="6600" dirty="0"/>
          </a:p>
        </p:txBody>
      </p:sp>
      <p:sp>
        <p:nvSpPr>
          <p:cNvPr id="5" name="Text 2"/>
          <p:cNvSpPr/>
          <p:nvPr/>
        </p:nvSpPr>
        <p:spPr>
          <a:xfrm>
            <a:off x="3383280" y="4069080"/>
            <a:ext cx="8138160" cy="1645920"/>
          </a:xfrm>
          <a:prstGeom prst="rect">
            <a:avLst/>
          </a:prstGeom>
          <a:noFill/>
          <a:ln/>
        </p:spPr>
        <p:txBody>
          <a:bodyPr wrap="square" lIns="0" tIns="0" rIns="0" bIns="0" rtlCol="0" anchor="ctr"/>
          <a:lstStyle/>
          <a:p>
            <a:pPr indent="0" marL="0">
              <a:lnSpc>
                <a:spcPts val="4600"/>
              </a:lnSpc>
              <a:buNone/>
            </a:pPr>
            <a:r>
              <a:rPr lang="en-US" sz="3200" dirty="0">
                <a:solidFill>
                  <a:srgbClr val="5A5A5A"/>
                </a:solidFill>
                <a:latin typeface="Arial" pitchFamily="34" charset="0"/>
                <a:ea typeface="Arial" pitchFamily="34" charset="-122"/>
                <a:cs typeface="Arial" pitchFamily="34" charset="-120"/>
              </a:rPr>
              <a:t>Not the number they gave you.</a:t>
            </a:r>
            <a:endParaRPr lang="en-US" sz="3200" dirty="0"/>
          </a:p>
          <a:p>
            <a:pPr indent="0" marL="0">
              <a:lnSpc>
                <a:spcPts val="4600"/>
              </a:lnSpc>
              <a:buNone/>
            </a:pPr>
            <a:r>
              <a:rPr lang="en-US" sz="3200" dirty="0">
                <a:solidFill>
                  <a:srgbClr val="5A5A5A"/>
                </a:solidFill>
                <a:latin typeface="Arial" pitchFamily="34" charset="0"/>
                <a:ea typeface="Arial" pitchFamily="34" charset="-122"/>
                <a:cs typeface="Arial" pitchFamily="34" charset="-120"/>
              </a:rPr>
              <a:t>The one on your card or your statement.</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1234440"/>
            <a:ext cx="2377440" cy="3931920"/>
          </a:xfrm>
          <a:prstGeom prst="rect">
            <a:avLst/>
          </a:prstGeom>
          <a:noFill/>
          <a:ln/>
        </p:spPr>
        <p:txBody>
          <a:bodyPr wrap="square" lIns="0" tIns="0" rIns="0" bIns="0" rtlCol="0" anchor="ctr"/>
          <a:lstStyle/>
          <a:p>
            <a:pPr algn="l" indent="0" marL="0">
              <a:buNone/>
            </a:pPr>
            <a:r>
              <a:rPr lang="en-US" sz="26000" b="1" dirty="0">
                <a:solidFill>
                  <a:srgbClr val="141414"/>
                </a:solidFill>
                <a:latin typeface="Arial" pitchFamily="34" charset="0"/>
                <a:ea typeface="Arial" pitchFamily="34" charset="-122"/>
                <a:cs typeface="Arial" pitchFamily="34" charset="-120"/>
              </a:rPr>
              <a:t>2</a:t>
            </a:r>
            <a:endParaRPr lang="en-US" sz="26000" dirty="0"/>
          </a:p>
        </p:txBody>
      </p:sp>
      <p:sp>
        <p:nvSpPr>
          <p:cNvPr id="4" name="Text 1"/>
          <p:cNvSpPr/>
          <p:nvPr/>
        </p:nvSpPr>
        <p:spPr>
          <a:xfrm>
            <a:off x="3383280" y="1371600"/>
            <a:ext cx="8138160" cy="2377440"/>
          </a:xfrm>
          <a:prstGeom prst="rect">
            <a:avLst/>
          </a:prstGeom>
          <a:noFill/>
          <a:ln/>
        </p:spPr>
        <p:txBody>
          <a:bodyPr wrap="square" lIns="0" tIns="0" rIns="0" bIns="0" rtlCol="0" anchor="ctr"/>
          <a:lstStyle/>
          <a:p>
            <a:pPr indent="0" marL="0">
              <a:lnSpc>
                <a:spcPts val="8000"/>
              </a:lnSpc>
              <a:buNone/>
            </a:pPr>
            <a:r>
              <a:rPr lang="en-US" sz="6600" b="1" dirty="0">
                <a:solidFill>
                  <a:srgbClr val="141414"/>
                </a:solidFill>
                <a:latin typeface="Arial" pitchFamily="34" charset="0"/>
                <a:ea typeface="Arial" pitchFamily="34" charset="-122"/>
                <a:cs typeface="Arial" pitchFamily="34" charset="-120"/>
              </a:rPr>
              <a:t>Call the person</a:t>
            </a:r>
            <a:endParaRPr lang="en-US" sz="6600" dirty="0"/>
          </a:p>
          <a:p>
            <a:pPr indent="0" marL="0">
              <a:lnSpc>
                <a:spcPts val="8000"/>
              </a:lnSpc>
              <a:buNone/>
            </a:pPr>
            <a:r>
              <a:rPr lang="en-US" sz="6600" b="1" dirty="0">
                <a:solidFill>
                  <a:srgbClr val="141414"/>
                </a:solidFill>
                <a:latin typeface="Arial" pitchFamily="34" charset="0"/>
                <a:ea typeface="Arial" pitchFamily="34" charset="-122"/>
                <a:cs typeface="Arial" pitchFamily="34" charset="-120"/>
              </a:rPr>
              <a:t>yourself.</a:t>
            </a:r>
            <a:endParaRPr lang="en-US" sz="6600" dirty="0"/>
          </a:p>
        </p:txBody>
      </p:sp>
      <p:sp>
        <p:nvSpPr>
          <p:cNvPr id="5" name="Text 2"/>
          <p:cNvSpPr/>
          <p:nvPr/>
        </p:nvSpPr>
        <p:spPr>
          <a:xfrm>
            <a:off x="3383280" y="4069080"/>
            <a:ext cx="8138160" cy="1645920"/>
          </a:xfrm>
          <a:prstGeom prst="rect">
            <a:avLst/>
          </a:prstGeom>
          <a:noFill/>
          <a:ln/>
        </p:spPr>
        <p:txBody>
          <a:bodyPr wrap="square" lIns="0" tIns="0" rIns="0" bIns="0" rtlCol="0" anchor="ctr"/>
          <a:lstStyle/>
          <a:p>
            <a:pPr indent="0" marL="0">
              <a:lnSpc>
                <a:spcPts val="4600"/>
              </a:lnSpc>
              <a:buNone/>
            </a:pPr>
            <a:r>
              <a:rPr lang="en-US" sz="3200" dirty="0">
                <a:solidFill>
                  <a:srgbClr val="5A5A5A"/>
                </a:solidFill>
                <a:latin typeface="Arial" pitchFamily="34" charset="0"/>
                <a:ea typeface="Arial" pitchFamily="34" charset="-122"/>
                <a:cs typeface="Arial" pitchFamily="34" charset="-120"/>
              </a:rPr>
              <a:t>Hang up first. Then call.</a:t>
            </a:r>
            <a:endParaRPr lang="en-US" sz="3200" dirty="0"/>
          </a:p>
          <a:p>
            <a:pPr indent="0" marL="0">
              <a:lnSpc>
                <a:spcPts val="4600"/>
              </a:lnSpc>
              <a:buNone/>
            </a:pPr>
            <a:r>
              <a:rPr lang="en-US" sz="3200" dirty="0">
                <a:solidFill>
                  <a:srgbClr val="5A5A5A"/>
                </a:solidFill>
                <a:latin typeface="Arial" pitchFamily="34" charset="0"/>
                <a:ea typeface="Arial" pitchFamily="34" charset="-122"/>
                <a:cs typeface="Arial" pitchFamily="34" charset="-120"/>
              </a:rPr>
              <a:t>If it was real, they'll still be there.</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1234440"/>
            <a:ext cx="2377440" cy="3931920"/>
          </a:xfrm>
          <a:prstGeom prst="rect">
            <a:avLst/>
          </a:prstGeom>
          <a:noFill/>
          <a:ln/>
        </p:spPr>
        <p:txBody>
          <a:bodyPr wrap="square" lIns="0" tIns="0" rIns="0" bIns="0" rtlCol="0" anchor="ctr"/>
          <a:lstStyle/>
          <a:p>
            <a:pPr algn="l" indent="0" marL="0">
              <a:buNone/>
            </a:pPr>
            <a:r>
              <a:rPr lang="en-US" sz="26000" b="1" dirty="0">
                <a:solidFill>
                  <a:srgbClr val="141414"/>
                </a:solidFill>
                <a:latin typeface="Arial" pitchFamily="34" charset="0"/>
                <a:ea typeface="Arial" pitchFamily="34" charset="-122"/>
                <a:cs typeface="Arial" pitchFamily="34" charset="-120"/>
              </a:rPr>
              <a:t>3</a:t>
            </a:r>
            <a:endParaRPr lang="en-US" sz="26000" dirty="0"/>
          </a:p>
        </p:txBody>
      </p:sp>
      <p:sp>
        <p:nvSpPr>
          <p:cNvPr id="4" name="Text 1"/>
          <p:cNvSpPr/>
          <p:nvPr/>
        </p:nvSpPr>
        <p:spPr>
          <a:xfrm>
            <a:off x="3383280" y="1371600"/>
            <a:ext cx="8138160" cy="2377440"/>
          </a:xfrm>
          <a:prstGeom prst="rect">
            <a:avLst/>
          </a:prstGeom>
          <a:noFill/>
          <a:ln/>
        </p:spPr>
        <p:txBody>
          <a:bodyPr wrap="square" lIns="0" tIns="0" rIns="0" bIns="0" rtlCol="0" anchor="ctr"/>
          <a:lstStyle/>
          <a:p>
            <a:pPr indent="0" marL="0">
              <a:lnSpc>
                <a:spcPts val="8000"/>
              </a:lnSpc>
              <a:buNone/>
            </a:pPr>
            <a:r>
              <a:rPr lang="en-US" sz="6600" b="1" dirty="0">
                <a:solidFill>
                  <a:srgbClr val="141414"/>
                </a:solidFill>
                <a:latin typeface="Arial" pitchFamily="34" charset="0"/>
                <a:ea typeface="Arial" pitchFamily="34" charset="-122"/>
                <a:cs typeface="Arial" pitchFamily="34" charset="-120"/>
              </a:rPr>
              <a:t>Wait a day.</a:t>
            </a:r>
            <a:endParaRPr lang="en-US" sz="6600" dirty="0"/>
          </a:p>
        </p:txBody>
      </p:sp>
      <p:sp>
        <p:nvSpPr>
          <p:cNvPr id="5" name="Text 2"/>
          <p:cNvSpPr/>
          <p:nvPr/>
        </p:nvSpPr>
        <p:spPr>
          <a:xfrm>
            <a:off x="3383280" y="4069080"/>
            <a:ext cx="8138160" cy="1645920"/>
          </a:xfrm>
          <a:prstGeom prst="rect">
            <a:avLst/>
          </a:prstGeom>
          <a:noFill/>
          <a:ln/>
        </p:spPr>
        <p:txBody>
          <a:bodyPr wrap="square" lIns="0" tIns="0" rIns="0" bIns="0" rtlCol="0" anchor="ctr"/>
          <a:lstStyle/>
          <a:p>
            <a:pPr indent="0" marL="0">
              <a:lnSpc>
                <a:spcPts val="4600"/>
              </a:lnSpc>
              <a:buNone/>
            </a:pPr>
            <a:r>
              <a:rPr lang="en-US" sz="3200" dirty="0">
                <a:solidFill>
                  <a:srgbClr val="5A5A5A"/>
                </a:solidFill>
                <a:latin typeface="Arial" pitchFamily="34" charset="0"/>
                <a:ea typeface="Arial" pitchFamily="34" charset="-122"/>
                <a:cs typeface="Arial" pitchFamily="34" charset="-120"/>
              </a:rPr>
              <a:t>Real problems survive a night's sleep.</a:t>
            </a:r>
            <a:endParaRPr lang="en-US" sz="3200" dirty="0"/>
          </a:p>
          <a:p>
            <a:pPr indent="0" marL="0">
              <a:lnSpc>
                <a:spcPts val="4600"/>
              </a:lnSpc>
              <a:buNone/>
            </a:pPr>
            <a:r>
              <a:rPr lang="en-US" sz="3200" dirty="0">
                <a:solidFill>
                  <a:srgbClr val="5A5A5A"/>
                </a:solidFill>
                <a:latin typeface="Arial" pitchFamily="34" charset="0"/>
                <a:ea typeface="Arial" pitchFamily="34" charset="-122"/>
                <a:cs typeface="Arial" pitchFamily="34" charset="-120"/>
              </a:rPr>
              <a:t>Scams do not.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685800" y="2011680"/>
            <a:ext cx="10789920" cy="2743200"/>
          </a:xfrm>
          <a:prstGeom prst="rect">
            <a:avLst/>
          </a:prstGeom>
          <a:noFill/>
          <a:ln/>
        </p:spPr>
        <p:txBody>
          <a:bodyPr wrap="square" lIns="0" tIns="0" rIns="0" bIns="0" rtlCol="0" anchor="ctr"/>
          <a:lstStyle/>
          <a:p>
            <a:pPr algn="ctr" indent="0" marL="0">
              <a:lnSpc>
                <a:spcPts val="7800"/>
              </a:lnSpc>
              <a:buNone/>
            </a:pPr>
            <a:r>
              <a:rPr lang="en-US" sz="6200" b="1" dirty="0">
                <a:solidFill>
                  <a:srgbClr val="141414"/>
                </a:solidFill>
                <a:latin typeface="Arial" pitchFamily="34" charset="0"/>
                <a:ea typeface="Arial" pitchFamily="34" charset="-122"/>
                <a:cs typeface="Arial" pitchFamily="34" charset="-120"/>
              </a:rPr>
              <a:t>The number they gave you</a:t>
            </a:r>
            <a:endParaRPr lang="en-US" sz="6200" dirty="0"/>
          </a:p>
          <a:p>
            <a:pPr algn="ctr" indent="0" marL="0">
              <a:lnSpc>
                <a:spcPts val="7800"/>
              </a:lnSpc>
              <a:buNone/>
            </a:pPr>
            <a:r>
              <a:rPr lang="en-US" sz="6200" b="1" dirty="0">
                <a:solidFill>
                  <a:srgbClr val="141414"/>
                </a:solidFill>
                <a:latin typeface="Arial" pitchFamily="34" charset="0"/>
                <a:ea typeface="Arial" pitchFamily="34" charset="-122"/>
                <a:cs typeface="Arial" pitchFamily="34" charset="-120"/>
              </a:rPr>
              <a:t>is the scam.</a:t>
            </a:r>
            <a:endParaRPr lang="en-US" sz="6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 But Verify — protecting yourself from scams</dc:title>
  <dc:subject>PptxGenJS Presentation</dc:subject>
  <dc:creator>The Trust But Verify Project</dc:creator>
  <cp:lastModifiedBy>The Trust But Verify Project</cp:lastModifiedBy>
  <cp:revision>1</cp:revision>
  <dcterms:created xsi:type="dcterms:W3CDTF">2026-08-22T21:21:42Z</dcterms:created>
  <dcterms:modified xsi:type="dcterms:W3CDTF">2026-08-22T21:21:42Z</dcterms:modified>
</cp:coreProperties>
</file>